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87" r:id="rId3"/>
    <p:sldId id="279" r:id="rId4"/>
    <p:sldId id="318" r:id="rId5"/>
    <p:sldId id="319" r:id="rId6"/>
    <p:sldId id="303" r:id="rId7"/>
    <p:sldId id="304" r:id="rId8"/>
    <p:sldId id="306" r:id="rId9"/>
    <p:sldId id="308" r:id="rId10"/>
    <p:sldId id="314" r:id="rId11"/>
    <p:sldId id="310" r:id="rId12"/>
    <p:sldId id="311" r:id="rId13"/>
    <p:sldId id="312" r:id="rId14"/>
    <p:sldId id="320" r:id="rId15"/>
    <p:sldId id="322" r:id="rId16"/>
    <p:sldId id="313" r:id="rId17"/>
    <p:sldId id="316" r:id="rId18"/>
    <p:sldId id="317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E"/>
    <a:srgbClr val="F97784"/>
    <a:srgbClr val="F46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403B3-8DE4-3243-B59D-3E57048F4973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C95736E-0487-7748-B5D0-34A542873EB8}">
      <dgm:prSet phldrT="[Text]" custT="1"/>
      <dgm:spPr/>
      <dgm:t>
        <a:bodyPr/>
        <a:lstStyle/>
        <a:p>
          <a:r>
            <a:rPr lang="tr-TR" sz="1600" b="1" dirty="0">
              <a:solidFill>
                <a:schemeClr val="bg1"/>
              </a:solidFill>
              <a:latin typeface="Comic Sans MS" panose="030F0702030302020204" pitchFamily="66" charset="0"/>
            </a:rPr>
            <a:t>Sağlık ve Rehberlik Şube Müdürlüğü  Hizmetleri</a:t>
          </a:r>
        </a:p>
      </dgm:t>
    </dgm:pt>
    <dgm:pt modelId="{55D4E024-88D7-5846-9FC5-805681A12711}" type="parTrans" cxnId="{319BDDE0-3108-4C46-9165-1CBDF28BE6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3CEFF3D-9A9E-054F-8BA7-E99728767154}" type="sibTrans" cxnId="{319BDDE0-3108-4C46-9165-1CBDF28BE6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DA61EC0-8BD9-264E-82AA-3CA106FC3EBE}">
      <dgm:prSet phldrT="[Text]" custT="1"/>
      <dgm:spPr/>
      <dgm:t>
        <a:bodyPr/>
        <a:lstStyle/>
        <a:p>
          <a:r>
            <a:rPr lang="tr-TR" sz="1400" dirty="0">
              <a:solidFill>
                <a:schemeClr val="bg1"/>
              </a:solidFill>
              <a:latin typeface="Comic Sans MS" panose="030F0702030302020204" pitchFamily="66" charset="0"/>
            </a:rPr>
            <a:t>Poliklinik H</a:t>
          </a:r>
          <a:r>
            <a:rPr lang="en-US" sz="1400" dirty="0" err="1">
              <a:solidFill>
                <a:schemeClr val="bg1"/>
              </a:solidFill>
              <a:latin typeface="Comic Sans MS" panose="030F0702030302020204" pitchFamily="66" charset="0"/>
            </a:rPr>
            <a:t>izmeti</a:t>
          </a:r>
          <a:endParaRPr lang="en-US" sz="1400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853FFD20-0118-0242-BBF6-5B7D59FA5ABB}" type="parTrans" cxnId="{3503DD5B-8014-4742-B837-1CDC0C9E0EDD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F3F498FC-4026-4D43-8BB5-844386448E26}" type="sibTrans" cxnId="{3503DD5B-8014-4742-B837-1CDC0C9E0E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2A7027-FBA5-1F48-94F2-5FE5A9F0BF23}">
      <dgm:prSet phldrT="[Text]" custT="1"/>
      <dgm:spPr/>
      <dgm:t>
        <a:bodyPr/>
        <a:lstStyle/>
        <a:p>
          <a:r>
            <a:rPr lang="tr-TR" sz="1400" baseline="0" dirty="0">
              <a:solidFill>
                <a:schemeClr val="bg1"/>
              </a:solidFill>
              <a:latin typeface="Comic Sans MS" panose="030F0702030302020204" pitchFamily="66" charset="0"/>
            </a:rPr>
            <a:t>Laboratuvar</a:t>
          </a:r>
          <a:r>
            <a:rPr lang="en-US" sz="1400" baseline="0" dirty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tr-TR" sz="1400" baseline="0" dirty="0">
              <a:solidFill>
                <a:schemeClr val="bg1"/>
              </a:solidFill>
              <a:latin typeface="Comic Sans MS" panose="030F0702030302020204" pitchFamily="66" charset="0"/>
            </a:rPr>
            <a:t>H</a:t>
          </a:r>
          <a:r>
            <a:rPr lang="en-US" sz="1400" baseline="0" dirty="0" err="1">
              <a:solidFill>
                <a:schemeClr val="bg1"/>
              </a:solidFill>
              <a:latin typeface="Comic Sans MS" panose="030F0702030302020204" pitchFamily="66" charset="0"/>
            </a:rPr>
            <a:t>izmeti</a:t>
          </a:r>
          <a:endParaRPr lang="en-US" sz="1400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38E2C811-310E-6440-AE66-B84338454BF0}" type="parTrans" cxnId="{DF02E042-0C75-B54D-9DAD-807CB20D81D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02199BE3-1B80-6C47-BE11-ADC0B556E341}" type="sibTrans" cxnId="{DF02E042-0C75-B54D-9DAD-807CB20D81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971135-2486-A540-955E-D13972A1AEEC}">
      <dgm:prSet custT="1"/>
      <dgm:spPr/>
      <dgm:t>
        <a:bodyPr/>
        <a:lstStyle/>
        <a:p>
          <a:r>
            <a:rPr lang="tr-TR" sz="1400" dirty="0">
              <a:solidFill>
                <a:schemeClr val="bg1"/>
              </a:solidFill>
              <a:latin typeface="Comic Sans MS" panose="030F0702030302020204" pitchFamily="66" charset="0"/>
            </a:rPr>
            <a:t>Diyetisyenlik H</a:t>
          </a:r>
          <a:r>
            <a:rPr lang="en-US" sz="1400" dirty="0" err="1">
              <a:solidFill>
                <a:schemeClr val="bg1"/>
              </a:solidFill>
              <a:latin typeface="Comic Sans MS" panose="030F0702030302020204" pitchFamily="66" charset="0"/>
            </a:rPr>
            <a:t>izmet</a:t>
          </a:r>
          <a:r>
            <a:rPr lang="tr-TR" sz="1400" dirty="0">
              <a:solidFill>
                <a:schemeClr val="bg1"/>
              </a:solidFill>
              <a:latin typeface="Comic Sans MS" panose="030F0702030302020204" pitchFamily="66" charset="0"/>
            </a:rPr>
            <a:t>i</a:t>
          </a:r>
          <a:endParaRPr lang="en-US" sz="1400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1C74E762-E32B-474E-BDB0-17A392C89AA2}" type="parTrans" cxnId="{07C034D2-56B6-CD40-B9CF-BB9EFF307DF9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A4FA72D3-BC39-D143-ADE8-04CA9E89215C}" type="sibTrans" cxnId="{07C034D2-56B6-CD40-B9CF-BB9EFF307D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714F5B5-A51C-4446-A272-E6668AD9A99D}">
      <dgm:prSet custT="1"/>
      <dgm:spPr/>
      <dgm:t>
        <a:bodyPr/>
        <a:lstStyle/>
        <a:p>
          <a:r>
            <a:rPr lang="tr-TR" sz="1400" b="0" dirty="0">
              <a:solidFill>
                <a:schemeClr val="bg1"/>
              </a:solidFill>
              <a:latin typeface="Comic Sans MS" panose="030F0702030302020204" pitchFamily="66" charset="0"/>
            </a:rPr>
            <a:t>Ağız ve Diş Sağlığı Hizmeti</a:t>
          </a:r>
        </a:p>
      </dgm:t>
    </dgm:pt>
    <dgm:pt modelId="{09B0EA95-D927-4BF2-B397-F792EE03EAA0}" type="parTrans" cxnId="{1FAED7CD-23A5-492D-AA9D-8D812BE978C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E425858-9363-40D1-846B-2B4639ABA5F6}" type="sibTrans" cxnId="{1FAED7CD-23A5-492D-AA9D-8D812BE978C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0C38F7D2-D498-AA4A-9E01-5AC05616F51F}">
      <dgm:prSet phldrT="[Text]" custT="1"/>
      <dgm:spPr/>
      <dgm:t>
        <a:bodyPr/>
        <a:lstStyle/>
        <a:p>
          <a:r>
            <a:rPr lang="tr-TR" sz="1400" dirty="0">
              <a:solidFill>
                <a:schemeClr val="bg1"/>
              </a:solidFill>
              <a:latin typeface="Comic Sans MS" panose="030F0702030302020204" pitchFamily="66" charset="0"/>
            </a:rPr>
            <a:t>Hemşirelik Hizmeti </a:t>
          </a:r>
          <a:endParaRPr lang="en-US" sz="1400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5EDFC7E9-3698-0943-A12B-23EF97F76CDB}" type="sibTrans" cxnId="{EE19B2DD-68C2-F446-A5FF-50098DF5AB5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075BC94-D3B6-1546-9576-B6B81501699F}" type="parTrans" cxnId="{EE19B2DD-68C2-F446-A5FF-50098DF5AB54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50979204-F3CD-4E38-997D-2996C99C6305}" type="pres">
      <dgm:prSet presAssocID="{E85403B3-8DE4-3243-B59D-3E57048F49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EBBF654-1F9C-4C01-943C-A9DD1D7041F7}" type="pres">
      <dgm:prSet presAssocID="{DC95736E-0487-7748-B5D0-34A542873EB8}" presName="hierRoot1" presStyleCnt="0">
        <dgm:presLayoutVars>
          <dgm:hierBranch val="init"/>
        </dgm:presLayoutVars>
      </dgm:prSet>
      <dgm:spPr/>
    </dgm:pt>
    <dgm:pt modelId="{0FD702B1-7B6E-4555-841E-7334DCA6945C}" type="pres">
      <dgm:prSet presAssocID="{DC95736E-0487-7748-B5D0-34A542873EB8}" presName="rootComposite1" presStyleCnt="0"/>
      <dgm:spPr/>
    </dgm:pt>
    <dgm:pt modelId="{854A2CD0-3843-4D04-BFF9-ED1D38A6BC8C}" type="pres">
      <dgm:prSet presAssocID="{DC95736E-0487-7748-B5D0-34A542873EB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2FE9938-954F-46BD-9711-F3D83674D1E0}" type="pres">
      <dgm:prSet presAssocID="{DC95736E-0487-7748-B5D0-34A542873EB8}" presName="rootConnector1" presStyleLbl="node1" presStyleIdx="0" presStyleCnt="0"/>
      <dgm:spPr/>
      <dgm:t>
        <a:bodyPr/>
        <a:lstStyle/>
        <a:p>
          <a:endParaRPr lang="tr-TR"/>
        </a:p>
      </dgm:t>
    </dgm:pt>
    <dgm:pt modelId="{1C32CF77-AF3C-4739-9A6C-0AE63613A8A8}" type="pres">
      <dgm:prSet presAssocID="{DC95736E-0487-7748-B5D0-34A542873EB8}" presName="hierChild2" presStyleCnt="0"/>
      <dgm:spPr/>
    </dgm:pt>
    <dgm:pt modelId="{E9B1DEB6-5F97-4951-BD52-6E0DA1D0C080}" type="pres">
      <dgm:prSet presAssocID="{853FFD20-0118-0242-BBF6-5B7D59FA5ABB}" presName="Name64" presStyleLbl="parChTrans1D2" presStyleIdx="0" presStyleCnt="5"/>
      <dgm:spPr/>
      <dgm:t>
        <a:bodyPr/>
        <a:lstStyle/>
        <a:p>
          <a:endParaRPr lang="tr-TR"/>
        </a:p>
      </dgm:t>
    </dgm:pt>
    <dgm:pt modelId="{42C55F94-7CF9-405E-B8ED-4641688EE157}" type="pres">
      <dgm:prSet presAssocID="{8DA61EC0-8BD9-264E-82AA-3CA106FC3EBE}" presName="hierRoot2" presStyleCnt="0">
        <dgm:presLayoutVars>
          <dgm:hierBranch val="init"/>
        </dgm:presLayoutVars>
      </dgm:prSet>
      <dgm:spPr/>
    </dgm:pt>
    <dgm:pt modelId="{880B5D87-F906-43EF-8442-6A3D99773C39}" type="pres">
      <dgm:prSet presAssocID="{8DA61EC0-8BD9-264E-82AA-3CA106FC3EBE}" presName="rootComposite" presStyleCnt="0"/>
      <dgm:spPr/>
    </dgm:pt>
    <dgm:pt modelId="{2AFB197D-EC04-4569-8ECE-549BF82D4440}" type="pres">
      <dgm:prSet presAssocID="{8DA61EC0-8BD9-264E-82AA-3CA106FC3EBE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CC2A063-010D-4244-887E-09D10BBFA33A}" type="pres">
      <dgm:prSet presAssocID="{8DA61EC0-8BD9-264E-82AA-3CA106FC3EBE}" presName="rootConnector" presStyleLbl="node2" presStyleIdx="0" presStyleCnt="5"/>
      <dgm:spPr/>
      <dgm:t>
        <a:bodyPr/>
        <a:lstStyle/>
        <a:p>
          <a:endParaRPr lang="tr-TR"/>
        </a:p>
      </dgm:t>
    </dgm:pt>
    <dgm:pt modelId="{A7D7D863-EE89-4519-961D-A1520F5E1738}" type="pres">
      <dgm:prSet presAssocID="{8DA61EC0-8BD9-264E-82AA-3CA106FC3EBE}" presName="hierChild4" presStyleCnt="0"/>
      <dgm:spPr/>
    </dgm:pt>
    <dgm:pt modelId="{8FD1D356-69EC-48BE-8B3E-5F8A0896CEE9}" type="pres">
      <dgm:prSet presAssocID="{8DA61EC0-8BD9-264E-82AA-3CA106FC3EBE}" presName="hierChild5" presStyleCnt="0"/>
      <dgm:spPr/>
    </dgm:pt>
    <dgm:pt modelId="{0E958028-685F-4FA3-A851-041D810AE560}" type="pres">
      <dgm:prSet presAssocID="{09B0EA95-D927-4BF2-B397-F792EE03EAA0}" presName="Name64" presStyleLbl="parChTrans1D2" presStyleIdx="1" presStyleCnt="5"/>
      <dgm:spPr/>
      <dgm:t>
        <a:bodyPr/>
        <a:lstStyle/>
        <a:p>
          <a:endParaRPr lang="tr-TR"/>
        </a:p>
      </dgm:t>
    </dgm:pt>
    <dgm:pt modelId="{3F51EFF2-B552-4A61-BDA0-5140271F5C6E}" type="pres">
      <dgm:prSet presAssocID="{B714F5B5-A51C-4446-A272-E6668AD9A99D}" presName="hierRoot2" presStyleCnt="0">
        <dgm:presLayoutVars>
          <dgm:hierBranch val="init"/>
        </dgm:presLayoutVars>
      </dgm:prSet>
      <dgm:spPr/>
    </dgm:pt>
    <dgm:pt modelId="{4CD4B4DF-F46D-4F8A-B112-C6263EC0578A}" type="pres">
      <dgm:prSet presAssocID="{B714F5B5-A51C-4446-A272-E6668AD9A99D}" presName="rootComposite" presStyleCnt="0"/>
      <dgm:spPr/>
    </dgm:pt>
    <dgm:pt modelId="{F17C849F-5A71-4F48-B98D-AF0EF7263300}" type="pres">
      <dgm:prSet presAssocID="{B714F5B5-A51C-4446-A272-E6668AD9A99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C061D0-0AEE-4570-B27E-CD1F0268FB56}" type="pres">
      <dgm:prSet presAssocID="{B714F5B5-A51C-4446-A272-E6668AD9A99D}" presName="rootConnector" presStyleLbl="node2" presStyleIdx="1" presStyleCnt="5"/>
      <dgm:spPr/>
      <dgm:t>
        <a:bodyPr/>
        <a:lstStyle/>
        <a:p>
          <a:endParaRPr lang="tr-TR"/>
        </a:p>
      </dgm:t>
    </dgm:pt>
    <dgm:pt modelId="{1081E377-FA00-4A28-9D17-CB3575FFBB03}" type="pres">
      <dgm:prSet presAssocID="{B714F5B5-A51C-4446-A272-E6668AD9A99D}" presName="hierChild4" presStyleCnt="0"/>
      <dgm:spPr/>
    </dgm:pt>
    <dgm:pt modelId="{730D2FA4-A9CB-4E35-A983-A200EB64D8B3}" type="pres">
      <dgm:prSet presAssocID="{B714F5B5-A51C-4446-A272-E6668AD9A99D}" presName="hierChild5" presStyleCnt="0"/>
      <dgm:spPr/>
    </dgm:pt>
    <dgm:pt modelId="{397ED5E9-34A1-4BDC-A862-340BCF257A0F}" type="pres">
      <dgm:prSet presAssocID="{1C74E762-E32B-474E-BDB0-17A392C89AA2}" presName="Name64" presStyleLbl="parChTrans1D2" presStyleIdx="2" presStyleCnt="5"/>
      <dgm:spPr/>
      <dgm:t>
        <a:bodyPr/>
        <a:lstStyle/>
        <a:p>
          <a:endParaRPr lang="tr-TR"/>
        </a:p>
      </dgm:t>
    </dgm:pt>
    <dgm:pt modelId="{FAFF12C2-F690-4A74-84E7-0B1B7C499BDC}" type="pres">
      <dgm:prSet presAssocID="{28971135-2486-A540-955E-D13972A1AEEC}" presName="hierRoot2" presStyleCnt="0">
        <dgm:presLayoutVars>
          <dgm:hierBranch val="init"/>
        </dgm:presLayoutVars>
      </dgm:prSet>
      <dgm:spPr/>
    </dgm:pt>
    <dgm:pt modelId="{9E1CEFCC-8E55-4C1C-A4F7-25308D26B69D}" type="pres">
      <dgm:prSet presAssocID="{28971135-2486-A540-955E-D13972A1AEEC}" presName="rootComposite" presStyleCnt="0"/>
      <dgm:spPr/>
    </dgm:pt>
    <dgm:pt modelId="{89F2495F-7475-4B09-969D-6ABE23CF7373}" type="pres">
      <dgm:prSet presAssocID="{28971135-2486-A540-955E-D13972A1AEE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AB90BE3-5176-4B74-8BD8-1E65AADF828F}" type="pres">
      <dgm:prSet presAssocID="{28971135-2486-A540-955E-D13972A1AEEC}" presName="rootConnector" presStyleLbl="node2" presStyleIdx="2" presStyleCnt="5"/>
      <dgm:spPr/>
      <dgm:t>
        <a:bodyPr/>
        <a:lstStyle/>
        <a:p>
          <a:endParaRPr lang="tr-TR"/>
        </a:p>
      </dgm:t>
    </dgm:pt>
    <dgm:pt modelId="{78AB8B82-8CCD-44FF-A952-A888CAD0B177}" type="pres">
      <dgm:prSet presAssocID="{28971135-2486-A540-955E-D13972A1AEEC}" presName="hierChild4" presStyleCnt="0"/>
      <dgm:spPr/>
    </dgm:pt>
    <dgm:pt modelId="{965F70AE-FE0F-4B00-8364-E76701634218}" type="pres">
      <dgm:prSet presAssocID="{28971135-2486-A540-955E-D13972A1AEEC}" presName="hierChild5" presStyleCnt="0"/>
      <dgm:spPr/>
    </dgm:pt>
    <dgm:pt modelId="{413452AB-5DAB-4BB6-A4A3-925E7E0FAB7D}" type="pres">
      <dgm:prSet presAssocID="{B075BC94-D3B6-1546-9576-B6B81501699F}" presName="Name64" presStyleLbl="parChTrans1D2" presStyleIdx="3" presStyleCnt="5"/>
      <dgm:spPr/>
      <dgm:t>
        <a:bodyPr/>
        <a:lstStyle/>
        <a:p>
          <a:endParaRPr lang="tr-TR"/>
        </a:p>
      </dgm:t>
    </dgm:pt>
    <dgm:pt modelId="{D41C9FDE-93FF-4ACF-88E4-8B76BF6783AF}" type="pres">
      <dgm:prSet presAssocID="{0C38F7D2-D498-AA4A-9E01-5AC05616F51F}" presName="hierRoot2" presStyleCnt="0">
        <dgm:presLayoutVars>
          <dgm:hierBranch val="init"/>
        </dgm:presLayoutVars>
      </dgm:prSet>
      <dgm:spPr/>
    </dgm:pt>
    <dgm:pt modelId="{8E22AFB2-22AE-4F50-A56C-C23D4431D9D6}" type="pres">
      <dgm:prSet presAssocID="{0C38F7D2-D498-AA4A-9E01-5AC05616F51F}" presName="rootComposite" presStyleCnt="0"/>
      <dgm:spPr/>
    </dgm:pt>
    <dgm:pt modelId="{513792FA-E170-499D-95A4-82793EAF6F69}" type="pres">
      <dgm:prSet presAssocID="{0C38F7D2-D498-AA4A-9E01-5AC05616F51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B66EFE3-775E-47D2-961A-666BC2661089}" type="pres">
      <dgm:prSet presAssocID="{0C38F7D2-D498-AA4A-9E01-5AC05616F51F}" presName="rootConnector" presStyleLbl="node2" presStyleIdx="3" presStyleCnt="5"/>
      <dgm:spPr/>
      <dgm:t>
        <a:bodyPr/>
        <a:lstStyle/>
        <a:p>
          <a:endParaRPr lang="tr-TR"/>
        </a:p>
      </dgm:t>
    </dgm:pt>
    <dgm:pt modelId="{CA38B4AC-FA05-4392-86F9-5FBB8D8C103E}" type="pres">
      <dgm:prSet presAssocID="{0C38F7D2-D498-AA4A-9E01-5AC05616F51F}" presName="hierChild4" presStyleCnt="0"/>
      <dgm:spPr/>
    </dgm:pt>
    <dgm:pt modelId="{BFA49B23-9270-42E3-A31A-245919CA6B8E}" type="pres">
      <dgm:prSet presAssocID="{0C38F7D2-D498-AA4A-9E01-5AC05616F51F}" presName="hierChild5" presStyleCnt="0"/>
      <dgm:spPr/>
    </dgm:pt>
    <dgm:pt modelId="{1CEB325B-29B6-4447-964D-D89BBA95EDCD}" type="pres">
      <dgm:prSet presAssocID="{38E2C811-310E-6440-AE66-B84338454BF0}" presName="Name64" presStyleLbl="parChTrans1D2" presStyleIdx="4" presStyleCnt="5"/>
      <dgm:spPr/>
      <dgm:t>
        <a:bodyPr/>
        <a:lstStyle/>
        <a:p>
          <a:endParaRPr lang="tr-TR"/>
        </a:p>
      </dgm:t>
    </dgm:pt>
    <dgm:pt modelId="{E00BCC1E-DB7F-446D-8A05-D956F9C89A9B}" type="pres">
      <dgm:prSet presAssocID="{572A7027-FBA5-1F48-94F2-5FE5A9F0BF23}" presName="hierRoot2" presStyleCnt="0">
        <dgm:presLayoutVars>
          <dgm:hierBranch val="init"/>
        </dgm:presLayoutVars>
      </dgm:prSet>
      <dgm:spPr/>
    </dgm:pt>
    <dgm:pt modelId="{0934A077-CC01-466C-B9C2-7AD14F82BF33}" type="pres">
      <dgm:prSet presAssocID="{572A7027-FBA5-1F48-94F2-5FE5A9F0BF23}" presName="rootComposite" presStyleCnt="0"/>
      <dgm:spPr/>
    </dgm:pt>
    <dgm:pt modelId="{FFF6DB82-6D6E-4EC0-985D-360C03487D61}" type="pres">
      <dgm:prSet presAssocID="{572A7027-FBA5-1F48-94F2-5FE5A9F0BF23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89F476-7F63-4C10-BCD6-834EAD981D09}" type="pres">
      <dgm:prSet presAssocID="{572A7027-FBA5-1F48-94F2-5FE5A9F0BF23}" presName="rootConnector" presStyleLbl="node2" presStyleIdx="4" presStyleCnt="5"/>
      <dgm:spPr/>
      <dgm:t>
        <a:bodyPr/>
        <a:lstStyle/>
        <a:p>
          <a:endParaRPr lang="tr-TR"/>
        </a:p>
      </dgm:t>
    </dgm:pt>
    <dgm:pt modelId="{19DCC01A-B457-4F55-8652-F5EBFC293D26}" type="pres">
      <dgm:prSet presAssocID="{572A7027-FBA5-1F48-94F2-5FE5A9F0BF23}" presName="hierChild4" presStyleCnt="0"/>
      <dgm:spPr/>
    </dgm:pt>
    <dgm:pt modelId="{E5065EAD-E12F-4449-ADC1-2D09525E2EDB}" type="pres">
      <dgm:prSet presAssocID="{572A7027-FBA5-1F48-94F2-5FE5A9F0BF23}" presName="hierChild5" presStyleCnt="0"/>
      <dgm:spPr/>
    </dgm:pt>
    <dgm:pt modelId="{96E016E8-0B69-439D-97AC-1888136185AF}" type="pres">
      <dgm:prSet presAssocID="{DC95736E-0487-7748-B5D0-34A542873EB8}" presName="hierChild3" presStyleCnt="0"/>
      <dgm:spPr/>
    </dgm:pt>
  </dgm:ptLst>
  <dgm:cxnLst>
    <dgm:cxn modelId="{CE86E736-26D1-4B94-83FF-8402AE3D476E}" type="presOf" srcId="{572A7027-FBA5-1F48-94F2-5FE5A9F0BF23}" destId="{FFF6DB82-6D6E-4EC0-985D-360C03487D61}" srcOrd="0" destOrd="0" presId="urn:microsoft.com/office/officeart/2009/3/layout/HorizontalOrganizationChart"/>
    <dgm:cxn modelId="{BCAB1955-9289-4EBB-822D-B78FC5E1B053}" type="presOf" srcId="{0C38F7D2-D498-AA4A-9E01-5AC05616F51F}" destId="{5B66EFE3-775E-47D2-961A-666BC2661089}" srcOrd="1" destOrd="0" presId="urn:microsoft.com/office/officeart/2009/3/layout/HorizontalOrganizationChart"/>
    <dgm:cxn modelId="{C41EAF13-8C7C-4249-BF27-5610FC7D4280}" type="presOf" srcId="{28971135-2486-A540-955E-D13972A1AEEC}" destId="{89F2495F-7475-4B09-969D-6ABE23CF7373}" srcOrd="0" destOrd="0" presId="urn:microsoft.com/office/officeart/2009/3/layout/HorizontalOrganizationChart"/>
    <dgm:cxn modelId="{002F8A0E-1507-48A3-876B-762EF2C0ACEA}" type="presOf" srcId="{8DA61EC0-8BD9-264E-82AA-3CA106FC3EBE}" destId="{8CC2A063-010D-4244-887E-09D10BBFA33A}" srcOrd="1" destOrd="0" presId="urn:microsoft.com/office/officeart/2009/3/layout/HorizontalOrganizationChart"/>
    <dgm:cxn modelId="{27F1AD77-12C0-42CD-829E-06DB5FC4D928}" type="presOf" srcId="{B714F5B5-A51C-4446-A272-E6668AD9A99D}" destId="{F17C849F-5A71-4F48-B98D-AF0EF7263300}" srcOrd="0" destOrd="0" presId="urn:microsoft.com/office/officeart/2009/3/layout/HorizontalOrganizationChart"/>
    <dgm:cxn modelId="{DF02E042-0C75-B54D-9DAD-807CB20D81DB}" srcId="{DC95736E-0487-7748-B5D0-34A542873EB8}" destId="{572A7027-FBA5-1F48-94F2-5FE5A9F0BF23}" srcOrd="4" destOrd="0" parTransId="{38E2C811-310E-6440-AE66-B84338454BF0}" sibTransId="{02199BE3-1B80-6C47-BE11-ADC0B556E341}"/>
    <dgm:cxn modelId="{33CBCA29-492C-4758-A9D8-3ECFCCA9E094}" type="presOf" srcId="{DC95736E-0487-7748-B5D0-34A542873EB8}" destId="{854A2CD0-3843-4D04-BFF9-ED1D38A6BC8C}" srcOrd="0" destOrd="0" presId="urn:microsoft.com/office/officeart/2009/3/layout/HorizontalOrganizationChart"/>
    <dgm:cxn modelId="{319BDDE0-3108-4C46-9165-1CBDF28BE6A1}" srcId="{E85403B3-8DE4-3243-B59D-3E57048F4973}" destId="{DC95736E-0487-7748-B5D0-34A542873EB8}" srcOrd="0" destOrd="0" parTransId="{55D4E024-88D7-5846-9FC5-805681A12711}" sibTransId="{B3CEFF3D-9A9E-054F-8BA7-E99728767154}"/>
    <dgm:cxn modelId="{694C414E-54B0-47CC-B0E4-4A64099E515B}" type="presOf" srcId="{09B0EA95-D927-4BF2-B397-F792EE03EAA0}" destId="{0E958028-685F-4FA3-A851-041D810AE560}" srcOrd="0" destOrd="0" presId="urn:microsoft.com/office/officeart/2009/3/layout/HorizontalOrganizationChart"/>
    <dgm:cxn modelId="{E55333C5-FD02-4012-9ED2-EE75581A4828}" type="presOf" srcId="{572A7027-FBA5-1F48-94F2-5FE5A9F0BF23}" destId="{6889F476-7F63-4C10-BCD6-834EAD981D09}" srcOrd="1" destOrd="0" presId="urn:microsoft.com/office/officeart/2009/3/layout/HorizontalOrganizationChart"/>
    <dgm:cxn modelId="{00293E7E-1A7F-486A-9749-D5F8170AAC7E}" type="presOf" srcId="{B714F5B5-A51C-4446-A272-E6668AD9A99D}" destId="{2AC061D0-0AEE-4570-B27E-CD1F0268FB56}" srcOrd="1" destOrd="0" presId="urn:microsoft.com/office/officeart/2009/3/layout/HorizontalOrganizationChart"/>
    <dgm:cxn modelId="{41316EBA-5FBA-4C08-A195-302A91A3B951}" type="presOf" srcId="{38E2C811-310E-6440-AE66-B84338454BF0}" destId="{1CEB325B-29B6-4447-964D-D89BBA95EDCD}" srcOrd="0" destOrd="0" presId="urn:microsoft.com/office/officeart/2009/3/layout/HorizontalOrganizationChart"/>
    <dgm:cxn modelId="{AE32AE23-B04E-4360-9CF0-CB600ED5D25C}" type="presOf" srcId="{853FFD20-0118-0242-BBF6-5B7D59FA5ABB}" destId="{E9B1DEB6-5F97-4951-BD52-6E0DA1D0C080}" srcOrd="0" destOrd="0" presId="urn:microsoft.com/office/officeart/2009/3/layout/HorizontalOrganizationChart"/>
    <dgm:cxn modelId="{05511921-819C-4E07-9543-863C1D074369}" type="presOf" srcId="{8DA61EC0-8BD9-264E-82AA-3CA106FC3EBE}" destId="{2AFB197D-EC04-4569-8ECE-549BF82D4440}" srcOrd="0" destOrd="0" presId="urn:microsoft.com/office/officeart/2009/3/layout/HorizontalOrganizationChart"/>
    <dgm:cxn modelId="{07C034D2-56B6-CD40-B9CF-BB9EFF307DF9}" srcId="{DC95736E-0487-7748-B5D0-34A542873EB8}" destId="{28971135-2486-A540-955E-D13972A1AEEC}" srcOrd="2" destOrd="0" parTransId="{1C74E762-E32B-474E-BDB0-17A392C89AA2}" sibTransId="{A4FA72D3-BC39-D143-ADE8-04CA9E89215C}"/>
    <dgm:cxn modelId="{1FAED7CD-23A5-492D-AA9D-8D812BE978C0}" srcId="{DC95736E-0487-7748-B5D0-34A542873EB8}" destId="{B714F5B5-A51C-4446-A272-E6668AD9A99D}" srcOrd="1" destOrd="0" parTransId="{09B0EA95-D927-4BF2-B397-F792EE03EAA0}" sibTransId="{2E425858-9363-40D1-846B-2B4639ABA5F6}"/>
    <dgm:cxn modelId="{3ACDCB9D-E266-4594-8EE3-044D26559807}" type="presOf" srcId="{28971135-2486-A540-955E-D13972A1AEEC}" destId="{AAB90BE3-5176-4B74-8BD8-1E65AADF828F}" srcOrd="1" destOrd="0" presId="urn:microsoft.com/office/officeart/2009/3/layout/HorizontalOrganizationChart"/>
    <dgm:cxn modelId="{C6CF3FC9-7E3F-4018-8CDC-7E7C1B7AC95F}" type="presOf" srcId="{0C38F7D2-D498-AA4A-9E01-5AC05616F51F}" destId="{513792FA-E170-499D-95A4-82793EAF6F69}" srcOrd="0" destOrd="0" presId="urn:microsoft.com/office/officeart/2009/3/layout/HorizontalOrganizationChart"/>
    <dgm:cxn modelId="{1F1C2709-A6E2-42D1-8B91-2C7C83F4D3C2}" type="presOf" srcId="{DC95736E-0487-7748-B5D0-34A542873EB8}" destId="{32FE9938-954F-46BD-9711-F3D83674D1E0}" srcOrd="1" destOrd="0" presId="urn:microsoft.com/office/officeart/2009/3/layout/HorizontalOrganizationChart"/>
    <dgm:cxn modelId="{7C047EFD-E26C-4F4A-AAAA-309CAF2616BD}" type="presOf" srcId="{B075BC94-D3B6-1546-9576-B6B81501699F}" destId="{413452AB-5DAB-4BB6-A4A3-925E7E0FAB7D}" srcOrd="0" destOrd="0" presId="urn:microsoft.com/office/officeart/2009/3/layout/HorizontalOrganizationChart"/>
    <dgm:cxn modelId="{3503DD5B-8014-4742-B837-1CDC0C9E0EDD}" srcId="{DC95736E-0487-7748-B5D0-34A542873EB8}" destId="{8DA61EC0-8BD9-264E-82AA-3CA106FC3EBE}" srcOrd="0" destOrd="0" parTransId="{853FFD20-0118-0242-BBF6-5B7D59FA5ABB}" sibTransId="{F3F498FC-4026-4D43-8BB5-844386448E26}"/>
    <dgm:cxn modelId="{D1BD8B39-39E5-49C0-A323-1BD0601B08DD}" type="presOf" srcId="{1C74E762-E32B-474E-BDB0-17A392C89AA2}" destId="{397ED5E9-34A1-4BDC-A862-340BCF257A0F}" srcOrd="0" destOrd="0" presId="urn:microsoft.com/office/officeart/2009/3/layout/HorizontalOrganizationChart"/>
    <dgm:cxn modelId="{EE19B2DD-68C2-F446-A5FF-50098DF5AB54}" srcId="{DC95736E-0487-7748-B5D0-34A542873EB8}" destId="{0C38F7D2-D498-AA4A-9E01-5AC05616F51F}" srcOrd="3" destOrd="0" parTransId="{B075BC94-D3B6-1546-9576-B6B81501699F}" sibTransId="{5EDFC7E9-3698-0943-A12B-23EF97F76CDB}"/>
    <dgm:cxn modelId="{1059FA02-5794-4F26-83E2-C35DDE2F0789}" type="presOf" srcId="{E85403B3-8DE4-3243-B59D-3E57048F4973}" destId="{50979204-F3CD-4E38-997D-2996C99C6305}" srcOrd="0" destOrd="0" presId="urn:microsoft.com/office/officeart/2009/3/layout/HorizontalOrganizationChart"/>
    <dgm:cxn modelId="{66FF5F9E-43AB-4647-AFE1-14C9B48B431F}" type="presParOf" srcId="{50979204-F3CD-4E38-997D-2996C99C6305}" destId="{FEBBF654-1F9C-4C01-943C-A9DD1D7041F7}" srcOrd="0" destOrd="0" presId="urn:microsoft.com/office/officeart/2009/3/layout/HorizontalOrganizationChart"/>
    <dgm:cxn modelId="{C644F53D-AB9B-4837-9A59-3A88CFFCA195}" type="presParOf" srcId="{FEBBF654-1F9C-4C01-943C-A9DD1D7041F7}" destId="{0FD702B1-7B6E-4555-841E-7334DCA6945C}" srcOrd="0" destOrd="0" presId="urn:microsoft.com/office/officeart/2009/3/layout/HorizontalOrganizationChart"/>
    <dgm:cxn modelId="{DE5716C2-7691-416F-B4D3-F214B1B39DE4}" type="presParOf" srcId="{0FD702B1-7B6E-4555-841E-7334DCA6945C}" destId="{854A2CD0-3843-4D04-BFF9-ED1D38A6BC8C}" srcOrd="0" destOrd="0" presId="urn:microsoft.com/office/officeart/2009/3/layout/HorizontalOrganizationChart"/>
    <dgm:cxn modelId="{ABD7630A-DB2A-432E-8554-8275B4AE4AF5}" type="presParOf" srcId="{0FD702B1-7B6E-4555-841E-7334DCA6945C}" destId="{32FE9938-954F-46BD-9711-F3D83674D1E0}" srcOrd="1" destOrd="0" presId="urn:microsoft.com/office/officeart/2009/3/layout/HorizontalOrganizationChart"/>
    <dgm:cxn modelId="{F292F902-B1CC-4541-B0F1-84E39331713A}" type="presParOf" srcId="{FEBBF654-1F9C-4C01-943C-A9DD1D7041F7}" destId="{1C32CF77-AF3C-4739-9A6C-0AE63613A8A8}" srcOrd="1" destOrd="0" presId="urn:microsoft.com/office/officeart/2009/3/layout/HorizontalOrganizationChart"/>
    <dgm:cxn modelId="{3A53B494-B639-4BA4-9D4D-5AA46FF1477F}" type="presParOf" srcId="{1C32CF77-AF3C-4739-9A6C-0AE63613A8A8}" destId="{E9B1DEB6-5F97-4951-BD52-6E0DA1D0C080}" srcOrd="0" destOrd="0" presId="urn:microsoft.com/office/officeart/2009/3/layout/HorizontalOrganizationChart"/>
    <dgm:cxn modelId="{4DFABEE4-0AEC-4C98-8795-1EBC64AF2BEC}" type="presParOf" srcId="{1C32CF77-AF3C-4739-9A6C-0AE63613A8A8}" destId="{42C55F94-7CF9-405E-B8ED-4641688EE157}" srcOrd="1" destOrd="0" presId="urn:microsoft.com/office/officeart/2009/3/layout/HorizontalOrganizationChart"/>
    <dgm:cxn modelId="{E58964EC-DDF5-4628-93DE-CFE56147E4A8}" type="presParOf" srcId="{42C55F94-7CF9-405E-B8ED-4641688EE157}" destId="{880B5D87-F906-43EF-8442-6A3D99773C39}" srcOrd="0" destOrd="0" presId="urn:microsoft.com/office/officeart/2009/3/layout/HorizontalOrganizationChart"/>
    <dgm:cxn modelId="{C92EC335-D798-495E-9D9A-D45808CCFCFD}" type="presParOf" srcId="{880B5D87-F906-43EF-8442-6A3D99773C39}" destId="{2AFB197D-EC04-4569-8ECE-549BF82D4440}" srcOrd="0" destOrd="0" presId="urn:microsoft.com/office/officeart/2009/3/layout/HorizontalOrganizationChart"/>
    <dgm:cxn modelId="{6E5D7AC0-AED9-4A55-B938-386BF9B64AD7}" type="presParOf" srcId="{880B5D87-F906-43EF-8442-6A3D99773C39}" destId="{8CC2A063-010D-4244-887E-09D10BBFA33A}" srcOrd="1" destOrd="0" presId="urn:microsoft.com/office/officeart/2009/3/layout/HorizontalOrganizationChart"/>
    <dgm:cxn modelId="{B43156F3-B61A-412B-921D-7A6F27DD65D4}" type="presParOf" srcId="{42C55F94-7CF9-405E-B8ED-4641688EE157}" destId="{A7D7D863-EE89-4519-961D-A1520F5E1738}" srcOrd="1" destOrd="0" presId="urn:microsoft.com/office/officeart/2009/3/layout/HorizontalOrganizationChart"/>
    <dgm:cxn modelId="{DC374BF3-E3D2-4C33-B7A6-C1213B218D92}" type="presParOf" srcId="{42C55F94-7CF9-405E-B8ED-4641688EE157}" destId="{8FD1D356-69EC-48BE-8B3E-5F8A0896CEE9}" srcOrd="2" destOrd="0" presId="urn:microsoft.com/office/officeart/2009/3/layout/HorizontalOrganizationChart"/>
    <dgm:cxn modelId="{4179614F-88EB-4AC1-A39A-5C8B9F15720C}" type="presParOf" srcId="{1C32CF77-AF3C-4739-9A6C-0AE63613A8A8}" destId="{0E958028-685F-4FA3-A851-041D810AE560}" srcOrd="2" destOrd="0" presId="urn:microsoft.com/office/officeart/2009/3/layout/HorizontalOrganizationChart"/>
    <dgm:cxn modelId="{1FF53612-62D6-4541-86DC-726F038F8486}" type="presParOf" srcId="{1C32CF77-AF3C-4739-9A6C-0AE63613A8A8}" destId="{3F51EFF2-B552-4A61-BDA0-5140271F5C6E}" srcOrd="3" destOrd="0" presId="urn:microsoft.com/office/officeart/2009/3/layout/HorizontalOrganizationChart"/>
    <dgm:cxn modelId="{7DF1134E-5F6A-4D01-9F72-E1EADCF89241}" type="presParOf" srcId="{3F51EFF2-B552-4A61-BDA0-5140271F5C6E}" destId="{4CD4B4DF-F46D-4F8A-B112-C6263EC0578A}" srcOrd="0" destOrd="0" presId="urn:microsoft.com/office/officeart/2009/3/layout/HorizontalOrganizationChart"/>
    <dgm:cxn modelId="{E832AF19-3213-4C48-BC7A-AC23EF792130}" type="presParOf" srcId="{4CD4B4DF-F46D-4F8A-B112-C6263EC0578A}" destId="{F17C849F-5A71-4F48-B98D-AF0EF7263300}" srcOrd="0" destOrd="0" presId="urn:microsoft.com/office/officeart/2009/3/layout/HorizontalOrganizationChart"/>
    <dgm:cxn modelId="{62EA7F9D-5318-448F-9973-A3B8909C61C8}" type="presParOf" srcId="{4CD4B4DF-F46D-4F8A-B112-C6263EC0578A}" destId="{2AC061D0-0AEE-4570-B27E-CD1F0268FB56}" srcOrd="1" destOrd="0" presId="urn:microsoft.com/office/officeart/2009/3/layout/HorizontalOrganizationChart"/>
    <dgm:cxn modelId="{3619EB28-AAFD-44F9-8465-E24DC7DA8940}" type="presParOf" srcId="{3F51EFF2-B552-4A61-BDA0-5140271F5C6E}" destId="{1081E377-FA00-4A28-9D17-CB3575FFBB03}" srcOrd="1" destOrd="0" presId="urn:microsoft.com/office/officeart/2009/3/layout/HorizontalOrganizationChart"/>
    <dgm:cxn modelId="{E78AA5C2-010E-4733-8FC8-563C4E237AF3}" type="presParOf" srcId="{3F51EFF2-B552-4A61-BDA0-5140271F5C6E}" destId="{730D2FA4-A9CB-4E35-A983-A200EB64D8B3}" srcOrd="2" destOrd="0" presId="urn:microsoft.com/office/officeart/2009/3/layout/HorizontalOrganizationChart"/>
    <dgm:cxn modelId="{F9A6CDBC-38CE-472F-97BD-BFC8D506C294}" type="presParOf" srcId="{1C32CF77-AF3C-4739-9A6C-0AE63613A8A8}" destId="{397ED5E9-34A1-4BDC-A862-340BCF257A0F}" srcOrd="4" destOrd="0" presId="urn:microsoft.com/office/officeart/2009/3/layout/HorizontalOrganizationChart"/>
    <dgm:cxn modelId="{B46CA9F8-1924-4B86-8363-D8A5F2BB606D}" type="presParOf" srcId="{1C32CF77-AF3C-4739-9A6C-0AE63613A8A8}" destId="{FAFF12C2-F690-4A74-84E7-0B1B7C499BDC}" srcOrd="5" destOrd="0" presId="urn:microsoft.com/office/officeart/2009/3/layout/HorizontalOrganizationChart"/>
    <dgm:cxn modelId="{41A4B77E-FBB8-48EE-91F7-D419AE0CA92D}" type="presParOf" srcId="{FAFF12C2-F690-4A74-84E7-0B1B7C499BDC}" destId="{9E1CEFCC-8E55-4C1C-A4F7-25308D26B69D}" srcOrd="0" destOrd="0" presId="urn:microsoft.com/office/officeart/2009/3/layout/HorizontalOrganizationChart"/>
    <dgm:cxn modelId="{C76E5A3F-1D2B-44F2-84CD-264D33B09982}" type="presParOf" srcId="{9E1CEFCC-8E55-4C1C-A4F7-25308D26B69D}" destId="{89F2495F-7475-4B09-969D-6ABE23CF7373}" srcOrd="0" destOrd="0" presId="urn:microsoft.com/office/officeart/2009/3/layout/HorizontalOrganizationChart"/>
    <dgm:cxn modelId="{E9CAD246-73D2-4C5D-974E-B343F93D8A82}" type="presParOf" srcId="{9E1CEFCC-8E55-4C1C-A4F7-25308D26B69D}" destId="{AAB90BE3-5176-4B74-8BD8-1E65AADF828F}" srcOrd="1" destOrd="0" presId="urn:microsoft.com/office/officeart/2009/3/layout/HorizontalOrganizationChart"/>
    <dgm:cxn modelId="{F83E7558-65D1-4991-A668-68C088B60C80}" type="presParOf" srcId="{FAFF12C2-F690-4A74-84E7-0B1B7C499BDC}" destId="{78AB8B82-8CCD-44FF-A952-A888CAD0B177}" srcOrd="1" destOrd="0" presId="urn:microsoft.com/office/officeart/2009/3/layout/HorizontalOrganizationChart"/>
    <dgm:cxn modelId="{D18C2569-B4FE-423C-9FEB-E75E69A50A5C}" type="presParOf" srcId="{FAFF12C2-F690-4A74-84E7-0B1B7C499BDC}" destId="{965F70AE-FE0F-4B00-8364-E76701634218}" srcOrd="2" destOrd="0" presId="urn:microsoft.com/office/officeart/2009/3/layout/HorizontalOrganizationChart"/>
    <dgm:cxn modelId="{BBEB6020-6542-490D-A681-2C2E0FE0812A}" type="presParOf" srcId="{1C32CF77-AF3C-4739-9A6C-0AE63613A8A8}" destId="{413452AB-5DAB-4BB6-A4A3-925E7E0FAB7D}" srcOrd="6" destOrd="0" presId="urn:microsoft.com/office/officeart/2009/3/layout/HorizontalOrganizationChart"/>
    <dgm:cxn modelId="{ADD50931-080C-4CC0-B22E-A10A812E5C45}" type="presParOf" srcId="{1C32CF77-AF3C-4739-9A6C-0AE63613A8A8}" destId="{D41C9FDE-93FF-4ACF-88E4-8B76BF6783AF}" srcOrd="7" destOrd="0" presId="urn:microsoft.com/office/officeart/2009/3/layout/HorizontalOrganizationChart"/>
    <dgm:cxn modelId="{907D1ABB-FC3D-49C8-8374-032290444DFC}" type="presParOf" srcId="{D41C9FDE-93FF-4ACF-88E4-8B76BF6783AF}" destId="{8E22AFB2-22AE-4F50-A56C-C23D4431D9D6}" srcOrd="0" destOrd="0" presId="urn:microsoft.com/office/officeart/2009/3/layout/HorizontalOrganizationChart"/>
    <dgm:cxn modelId="{2D4CC823-45D6-415A-B89C-E32452B4283A}" type="presParOf" srcId="{8E22AFB2-22AE-4F50-A56C-C23D4431D9D6}" destId="{513792FA-E170-499D-95A4-82793EAF6F69}" srcOrd="0" destOrd="0" presId="urn:microsoft.com/office/officeart/2009/3/layout/HorizontalOrganizationChart"/>
    <dgm:cxn modelId="{6298190F-FFED-48AD-B80F-3AAC0762F1D3}" type="presParOf" srcId="{8E22AFB2-22AE-4F50-A56C-C23D4431D9D6}" destId="{5B66EFE3-775E-47D2-961A-666BC2661089}" srcOrd="1" destOrd="0" presId="urn:microsoft.com/office/officeart/2009/3/layout/HorizontalOrganizationChart"/>
    <dgm:cxn modelId="{1FE8002E-D9A6-45A8-96CE-F445D72DE78D}" type="presParOf" srcId="{D41C9FDE-93FF-4ACF-88E4-8B76BF6783AF}" destId="{CA38B4AC-FA05-4392-86F9-5FBB8D8C103E}" srcOrd="1" destOrd="0" presId="urn:microsoft.com/office/officeart/2009/3/layout/HorizontalOrganizationChart"/>
    <dgm:cxn modelId="{6E8E18A7-67A6-43AA-A7C0-79F8F9BEAE4F}" type="presParOf" srcId="{D41C9FDE-93FF-4ACF-88E4-8B76BF6783AF}" destId="{BFA49B23-9270-42E3-A31A-245919CA6B8E}" srcOrd="2" destOrd="0" presId="urn:microsoft.com/office/officeart/2009/3/layout/HorizontalOrganizationChart"/>
    <dgm:cxn modelId="{89139C31-4DE0-4689-8C9B-825CF574CD78}" type="presParOf" srcId="{1C32CF77-AF3C-4739-9A6C-0AE63613A8A8}" destId="{1CEB325B-29B6-4447-964D-D89BBA95EDCD}" srcOrd="8" destOrd="0" presId="urn:microsoft.com/office/officeart/2009/3/layout/HorizontalOrganizationChart"/>
    <dgm:cxn modelId="{29CFCE55-DB59-4044-A0F1-8848E1C84B27}" type="presParOf" srcId="{1C32CF77-AF3C-4739-9A6C-0AE63613A8A8}" destId="{E00BCC1E-DB7F-446D-8A05-D956F9C89A9B}" srcOrd="9" destOrd="0" presId="urn:microsoft.com/office/officeart/2009/3/layout/HorizontalOrganizationChart"/>
    <dgm:cxn modelId="{C7F2DCBC-2A06-48B4-818A-50BA7B64126A}" type="presParOf" srcId="{E00BCC1E-DB7F-446D-8A05-D956F9C89A9B}" destId="{0934A077-CC01-466C-B9C2-7AD14F82BF33}" srcOrd="0" destOrd="0" presId="urn:microsoft.com/office/officeart/2009/3/layout/HorizontalOrganizationChart"/>
    <dgm:cxn modelId="{4CB4A6DE-5918-4E48-BE88-9CA055FC3ED2}" type="presParOf" srcId="{0934A077-CC01-466C-B9C2-7AD14F82BF33}" destId="{FFF6DB82-6D6E-4EC0-985D-360C03487D61}" srcOrd="0" destOrd="0" presId="urn:microsoft.com/office/officeart/2009/3/layout/HorizontalOrganizationChart"/>
    <dgm:cxn modelId="{4E3D0AB8-A5DA-427F-AEA1-62FBB0494CFD}" type="presParOf" srcId="{0934A077-CC01-466C-B9C2-7AD14F82BF33}" destId="{6889F476-7F63-4C10-BCD6-834EAD981D09}" srcOrd="1" destOrd="0" presId="urn:microsoft.com/office/officeart/2009/3/layout/HorizontalOrganizationChart"/>
    <dgm:cxn modelId="{F3192ED9-81E3-4C47-9CD2-6EC5D2C3BF90}" type="presParOf" srcId="{E00BCC1E-DB7F-446D-8A05-D956F9C89A9B}" destId="{19DCC01A-B457-4F55-8652-F5EBFC293D26}" srcOrd="1" destOrd="0" presId="urn:microsoft.com/office/officeart/2009/3/layout/HorizontalOrganizationChart"/>
    <dgm:cxn modelId="{74794A28-D491-4CC5-8D21-447613E7F88C}" type="presParOf" srcId="{E00BCC1E-DB7F-446D-8A05-D956F9C89A9B}" destId="{E5065EAD-E12F-4449-ADC1-2D09525E2EDB}" srcOrd="2" destOrd="0" presId="urn:microsoft.com/office/officeart/2009/3/layout/HorizontalOrganizationChart"/>
    <dgm:cxn modelId="{85880D24-9122-445E-B91D-5982C9933A77}" type="presParOf" srcId="{FEBBF654-1F9C-4C01-943C-A9DD1D7041F7}" destId="{96E016E8-0B69-439D-97AC-1888136185AF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B325B-29B6-4447-964D-D89BBA95EDCD}">
      <dsp:nvSpPr>
        <dsp:cNvPr id="0" name=""/>
        <dsp:cNvSpPr/>
      </dsp:nvSpPr>
      <dsp:spPr>
        <a:xfrm>
          <a:off x="3615692" y="2874340"/>
          <a:ext cx="567391" cy="243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695" y="0"/>
              </a:lnTo>
              <a:lnTo>
                <a:pt x="283695" y="2439783"/>
              </a:lnTo>
              <a:lnTo>
                <a:pt x="567391" y="243978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452AB-5DAB-4BB6-A4A3-925E7E0FAB7D}">
      <dsp:nvSpPr>
        <dsp:cNvPr id="0" name=""/>
        <dsp:cNvSpPr/>
      </dsp:nvSpPr>
      <dsp:spPr>
        <a:xfrm>
          <a:off x="3615692" y="2874340"/>
          <a:ext cx="567391" cy="1219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695" y="0"/>
              </a:lnTo>
              <a:lnTo>
                <a:pt x="283695" y="1219891"/>
              </a:lnTo>
              <a:lnTo>
                <a:pt x="567391" y="1219891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ED5E9-34A1-4BDC-A862-340BCF257A0F}">
      <dsp:nvSpPr>
        <dsp:cNvPr id="0" name=""/>
        <dsp:cNvSpPr/>
      </dsp:nvSpPr>
      <dsp:spPr>
        <a:xfrm>
          <a:off x="3615692" y="2828620"/>
          <a:ext cx="567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391" y="4572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58028-685F-4FA3-A851-041D810AE560}">
      <dsp:nvSpPr>
        <dsp:cNvPr id="0" name=""/>
        <dsp:cNvSpPr/>
      </dsp:nvSpPr>
      <dsp:spPr>
        <a:xfrm>
          <a:off x="3615692" y="1654448"/>
          <a:ext cx="567391" cy="1219891"/>
        </a:xfrm>
        <a:custGeom>
          <a:avLst/>
          <a:gdLst/>
          <a:ahLst/>
          <a:cxnLst/>
          <a:rect l="0" t="0" r="0" b="0"/>
          <a:pathLst>
            <a:path>
              <a:moveTo>
                <a:pt x="0" y="1219891"/>
              </a:moveTo>
              <a:lnTo>
                <a:pt x="283695" y="1219891"/>
              </a:lnTo>
              <a:lnTo>
                <a:pt x="283695" y="0"/>
              </a:lnTo>
              <a:lnTo>
                <a:pt x="567391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1DEB6-5F97-4951-BD52-6E0DA1D0C080}">
      <dsp:nvSpPr>
        <dsp:cNvPr id="0" name=""/>
        <dsp:cNvSpPr/>
      </dsp:nvSpPr>
      <dsp:spPr>
        <a:xfrm>
          <a:off x="3615692" y="434556"/>
          <a:ext cx="567391" cy="2439783"/>
        </a:xfrm>
        <a:custGeom>
          <a:avLst/>
          <a:gdLst/>
          <a:ahLst/>
          <a:cxnLst/>
          <a:rect l="0" t="0" r="0" b="0"/>
          <a:pathLst>
            <a:path>
              <a:moveTo>
                <a:pt x="0" y="2439783"/>
              </a:moveTo>
              <a:lnTo>
                <a:pt x="283695" y="2439783"/>
              </a:lnTo>
              <a:lnTo>
                <a:pt x="283695" y="0"/>
              </a:lnTo>
              <a:lnTo>
                <a:pt x="567391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A2CD0-3843-4D04-BFF9-ED1D38A6BC8C}">
      <dsp:nvSpPr>
        <dsp:cNvPr id="0" name=""/>
        <dsp:cNvSpPr/>
      </dsp:nvSpPr>
      <dsp:spPr>
        <a:xfrm>
          <a:off x="778735" y="2441703"/>
          <a:ext cx="2836957" cy="86527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solidFill>
                <a:schemeClr val="bg1"/>
              </a:solidFill>
              <a:latin typeface="Comic Sans MS" panose="030F0702030302020204" pitchFamily="66" charset="0"/>
            </a:rPr>
            <a:t>Sağlık ve Rehberlik Şube Müdürlüğü  Hizmetleri</a:t>
          </a:r>
        </a:p>
      </dsp:txBody>
      <dsp:txXfrm>
        <a:off x="778735" y="2441703"/>
        <a:ext cx="2836957" cy="865272"/>
      </dsp:txXfrm>
    </dsp:sp>
    <dsp:sp modelId="{2AFB197D-EC04-4569-8ECE-549BF82D4440}">
      <dsp:nvSpPr>
        <dsp:cNvPr id="0" name=""/>
        <dsp:cNvSpPr/>
      </dsp:nvSpPr>
      <dsp:spPr>
        <a:xfrm>
          <a:off x="4183084" y="1920"/>
          <a:ext cx="2836957" cy="865272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bg1"/>
              </a:solidFill>
              <a:latin typeface="Comic Sans MS" panose="030F0702030302020204" pitchFamily="66" charset="0"/>
            </a:rPr>
            <a:t>Poliklinik H</a:t>
          </a:r>
          <a:r>
            <a:rPr lang="en-US" sz="1400" kern="1200" dirty="0" err="1">
              <a:solidFill>
                <a:schemeClr val="bg1"/>
              </a:solidFill>
              <a:latin typeface="Comic Sans MS" panose="030F0702030302020204" pitchFamily="66" charset="0"/>
            </a:rPr>
            <a:t>izmeti</a:t>
          </a:r>
          <a:endParaRPr lang="en-US" sz="14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4183084" y="1920"/>
        <a:ext cx="2836957" cy="865272"/>
      </dsp:txXfrm>
    </dsp:sp>
    <dsp:sp modelId="{F17C849F-5A71-4F48-B98D-AF0EF7263300}">
      <dsp:nvSpPr>
        <dsp:cNvPr id="0" name=""/>
        <dsp:cNvSpPr/>
      </dsp:nvSpPr>
      <dsp:spPr>
        <a:xfrm>
          <a:off x="4183084" y="1221812"/>
          <a:ext cx="2836957" cy="865272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>
              <a:solidFill>
                <a:schemeClr val="bg1"/>
              </a:solidFill>
              <a:latin typeface="Comic Sans MS" panose="030F0702030302020204" pitchFamily="66" charset="0"/>
            </a:rPr>
            <a:t>Ağız ve Diş Sağlığı Hizmeti</a:t>
          </a:r>
        </a:p>
      </dsp:txBody>
      <dsp:txXfrm>
        <a:off x="4183084" y="1221812"/>
        <a:ext cx="2836957" cy="865272"/>
      </dsp:txXfrm>
    </dsp:sp>
    <dsp:sp modelId="{89F2495F-7475-4B09-969D-6ABE23CF7373}">
      <dsp:nvSpPr>
        <dsp:cNvPr id="0" name=""/>
        <dsp:cNvSpPr/>
      </dsp:nvSpPr>
      <dsp:spPr>
        <a:xfrm>
          <a:off x="4183084" y="2441703"/>
          <a:ext cx="2836957" cy="865272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bg1"/>
              </a:solidFill>
              <a:latin typeface="Comic Sans MS" panose="030F0702030302020204" pitchFamily="66" charset="0"/>
            </a:rPr>
            <a:t>Diyetisyenlik H</a:t>
          </a:r>
          <a:r>
            <a:rPr lang="en-US" sz="1400" kern="1200" dirty="0" err="1">
              <a:solidFill>
                <a:schemeClr val="bg1"/>
              </a:solidFill>
              <a:latin typeface="Comic Sans MS" panose="030F0702030302020204" pitchFamily="66" charset="0"/>
            </a:rPr>
            <a:t>izmet</a:t>
          </a:r>
          <a:r>
            <a:rPr lang="tr-TR" sz="1400" kern="1200" dirty="0">
              <a:solidFill>
                <a:schemeClr val="bg1"/>
              </a:solidFill>
              <a:latin typeface="Comic Sans MS" panose="030F0702030302020204" pitchFamily="66" charset="0"/>
            </a:rPr>
            <a:t>i</a:t>
          </a:r>
          <a:endParaRPr lang="en-US" sz="14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4183084" y="2441703"/>
        <a:ext cx="2836957" cy="865272"/>
      </dsp:txXfrm>
    </dsp:sp>
    <dsp:sp modelId="{513792FA-E170-499D-95A4-82793EAF6F69}">
      <dsp:nvSpPr>
        <dsp:cNvPr id="0" name=""/>
        <dsp:cNvSpPr/>
      </dsp:nvSpPr>
      <dsp:spPr>
        <a:xfrm>
          <a:off x="4183084" y="3661595"/>
          <a:ext cx="2836957" cy="865272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bg1"/>
              </a:solidFill>
              <a:latin typeface="Comic Sans MS" panose="030F0702030302020204" pitchFamily="66" charset="0"/>
            </a:rPr>
            <a:t>Hemşirelik Hizmeti </a:t>
          </a:r>
          <a:endParaRPr lang="en-US" sz="14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4183084" y="3661595"/>
        <a:ext cx="2836957" cy="865272"/>
      </dsp:txXfrm>
    </dsp:sp>
    <dsp:sp modelId="{FFF6DB82-6D6E-4EC0-985D-360C03487D61}">
      <dsp:nvSpPr>
        <dsp:cNvPr id="0" name=""/>
        <dsp:cNvSpPr/>
      </dsp:nvSpPr>
      <dsp:spPr>
        <a:xfrm>
          <a:off x="4183084" y="4881487"/>
          <a:ext cx="2836957" cy="865272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baseline="0" dirty="0">
              <a:solidFill>
                <a:schemeClr val="bg1"/>
              </a:solidFill>
              <a:latin typeface="Comic Sans MS" panose="030F0702030302020204" pitchFamily="66" charset="0"/>
            </a:rPr>
            <a:t>Laboratuvar</a:t>
          </a:r>
          <a:r>
            <a:rPr lang="en-US" sz="1400" kern="1200" baseline="0" dirty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tr-TR" sz="1400" kern="1200" baseline="0" dirty="0">
              <a:solidFill>
                <a:schemeClr val="bg1"/>
              </a:solidFill>
              <a:latin typeface="Comic Sans MS" panose="030F0702030302020204" pitchFamily="66" charset="0"/>
            </a:rPr>
            <a:t>H</a:t>
          </a:r>
          <a:r>
            <a:rPr lang="en-US" sz="1400" kern="1200" baseline="0" dirty="0" err="1">
              <a:solidFill>
                <a:schemeClr val="bg1"/>
              </a:solidFill>
              <a:latin typeface="Comic Sans MS" panose="030F0702030302020204" pitchFamily="66" charset="0"/>
            </a:rPr>
            <a:t>izmeti</a:t>
          </a:r>
          <a:endParaRPr lang="en-US" sz="14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4183084" y="4881487"/>
        <a:ext cx="2836957" cy="865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3133C-B803-44BE-9235-2F4949C6CF10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D248C-EE8A-4FDE-BE33-81B7DEAD9A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44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7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0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4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0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9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6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8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5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6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6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6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2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3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1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1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6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5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2FF2376-D2B6-49DB-8364-D5DD73E0639F}" type="datetimeFigureOut">
              <a:rPr lang="tr-TR" smtClean="0"/>
              <a:t>29.08.2025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15552B1-33EA-4C60-9222-8FA06B1783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4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ko.boun.edu.t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DC096D-BAB5-49B9-B0F8-486A1A9E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109429"/>
            <a:ext cx="8085809" cy="2118978"/>
          </a:xfrm>
          <a:noFill/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tr-TR" sz="2000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sz="2000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Boğaziçi Üniversitesi </a:t>
            </a:r>
            <a:br>
              <a:rPr lang="tr-TR" sz="2000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sz="2000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Sağlık Kültür ve Spor Daire Başkanlığı</a:t>
            </a:r>
            <a:r>
              <a:rPr lang="tr-TR" sz="1500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sz="1500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sz="1500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sz="1500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sz="1650" b="1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sz="1650" b="1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sz="3000" b="1" i="1" dirty="0">
                <a:solidFill>
                  <a:srgbClr val="00488E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Sağlık ve Rehberlik Şube Müdürlüğü</a:t>
            </a:r>
            <a:r>
              <a:rPr lang="tr-TR" sz="30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sz="30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sz="3000" b="1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tr-TR" sz="30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250" y="1"/>
            <a:ext cx="2274614" cy="2212258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2166790" y="2972258"/>
            <a:ext cx="4810420" cy="3288878"/>
            <a:chOff x="2321647" y="2534741"/>
            <a:chExt cx="5169158" cy="3422379"/>
          </a:xfrm>
        </p:grpSpPr>
        <p:pic>
          <p:nvPicPr>
            <p:cNvPr id="1026" name="Picture 2" descr="https://www.sigortadunyasi.com.tr/wp-content/uploads/2021/01/saglik-1-735x4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647" y="2877892"/>
              <a:ext cx="5046307" cy="274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www.sigortadunyasi.com.tr/wp-content/uploads/2021/01/saglik-1-735x40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8756" r="976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96"/>
            <a:stretch/>
          </p:blipFill>
          <p:spPr bwMode="auto">
            <a:xfrm>
              <a:off x="6006458" y="2534741"/>
              <a:ext cx="1484347" cy="342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E4F553A-B401-4696-9D4F-2854B0E04143}"/>
              </a:ext>
            </a:extLst>
          </p:cNvPr>
          <p:cNvSpPr txBox="1"/>
          <p:nvPr/>
        </p:nvSpPr>
        <p:spPr>
          <a:xfrm>
            <a:off x="6004193" y="5941185"/>
            <a:ext cx="240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Comic Sans MS" panose="030F0702030302020204" pitchFamily="66" charset="0"/>
              </a:rPr>
              <a:t>Satı </a:t>
            </a:r>
            <a:r>
              <a:rPr lang="tr-T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MEŞEBÜKEN</a:t>
            </a:r>
            <a:endParaRPr lang="tr-T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b="1" dirty="0">
                <a:solidFill>
                  <a:srgbClr val="0070C0"/>
                </a:solidFill>
                <a:latin typeface="Comic Sans MS" panose="030F0702030302020204" pitchFamily="66" charset="0"/>
              </a:rPr>
              <a:t>Şube </a:t>
            </a:r>
            <a:r>
              <a:rPr lang="tr-T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Müdürü V.</a:t>
            </a:r>
            <a:endParaRPr lang="tr-T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58779" y="873456"/>
            <a:ext cx="71419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tr-TR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Laboratuvar Hizmeti </a:t>
            </a:r>
            <a:endParaRPr lang="tr-TR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350" dirty="0">
              <a:solidFill>
                <a:srgbClr val="424242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255" indent="-135255" algn="ctr" fontAlgn="base">
              <a:lnSpc>
                <a:spcPct val="150000"/>
              </a:lnSpc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Laboratuvar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hizmeti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geçici süreli verilememektedir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4CA6110-CAA9-40F2-AF7F-05AF3DF2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3322239"/>
            <a:ext cx="43053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89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07866" y="548568"/>
            <a:ext cx="843613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tr-TR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3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tr-TR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250000"/>
              </a:lnSpc>
            </a:pPr>
            <a:r>
              <a:rPr lang="tr-TR" sz="16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Merkez Ünite (Revir)</a:t>
            </a:r>
          </a:p>
          <a:p>
            <a:pPr fontAlgn="base">
              <a:lnSpc>
                <a:spcPct val="150000"/>
              </a:lnSpc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Güney kampüste bulunan binamızda hafta içi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mesai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saatleri arasında birinci basamak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poliklinik, hemşirelik ve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diyetisyenlik hizmeti verilmektedir.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7562" y="548568"/>
            <a:ext cx="3803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Sağlık Ünitelerimiz</a:t>
            </a:r>
            <a:endParaRPr lang="tr-TR" sz="2000" dirty="0">
              <a:solidFill>
                <a:srgbClr val="0070C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BBF0E61-2488-4013-BD7D-DCCD43AA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160" y="2513784"/>
            <a:ext cx="2640157" cy="1668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Dikdörtgen 10"/>
          <p:cNvSpPr/>
          <p:nvPr/>
        </p:nvSpPr>
        <p:spPr>
          <a:xfrm>
            <a:off x="2432287" y="6377179"/>
            <a:ext cx="4078224" cy="329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Yer: Güney Kampüs Bebek yolu üzeri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28" y="4214190"/>
            <a:ext cx="2488434" cy="1789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916" y="4264874"/>
            <a:ext cx="2498906" cy="1738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2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3710" y="818227"/>
            <a:ext cx="5759443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Diş Kliniği </a:t>
            </a:r>
          </a:p>
          <a:p>
            <a:pPr fontAlgn="base">
              <a:lnSpc>
                <a:spcPct val="200000"/>
              </a:lnSpc>
            </a:pPr>
            <a:endParaRPr lang="tr-TR" sz="1600" b="1" dirty="0">
              <a:solidFill>
                <a:srgbClr val="0000FF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Hafta içi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mesai saatleri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arasında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randevu sistemi ile hizmet verilmektedir. Saat 16:00'dan sonra klinikte sterilizasyon ve temizlik işlemleri yapılmaktadır.  </a:t>
            </a:r>
            <a:endParaRPr lang="tr-TR" sz="16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540"/>
              </a:spcBef>
              <a:spcAft>
                <a:spcPts val="1080"/>
              </a:spcAft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45" y="3929455"/>
            <a:ext cx="3004550" cy="2082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586" y="3401569"/>
            <a:ext cx="2527529" cy="1677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682" y="1221553"/>
            <a:ext cx="2521433" cy="1673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DEB618B-5332-4C30-B70C-C4EBAB80D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67"/>
            <a:ext cx="969348" cy="95105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38912" y="6181344"/>
            <a:ext cx="6537960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  <a:spcBef>
                <a:spcPts val="540"/>
              </a:spcBef>
              <a:spcAft>
                <a:spcPts val="1080"/>
              </a:spcAft>
            </a:pPr>
            <a:r>
              <a:rPr lang="tr-TR" sz="1600" i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Yer: Güney Kampüs Bebek yolu üzerindeki Revir binasının üst katı </a:t>
            </a:r>
            <a:r>
              <a:rPr lang="tr-TR" i="1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63421" y="306830"/>
            <a:ext cx="7964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300000"/>
              </a:lnSpc>
            </a:pPr>
            <a:r>
              <a:rPr lang="tr-TR" sz="1600" b="1" dirty="0" err="1">
                <a:solidFill>
                  <a:srgbClr val="01428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Kilyos</a:t>
            </a:r>
            <a:r>
              <a:rPr lang="tr-TR" sz="1600" b="1" dirty="0">
                <a:solidFill>
                  <a:srgbClr val="01428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Kampüsü Sağlık Ünitesi</a:t>
            </a:r>
            <a:endParaRPr lang="tr-TR" sz="1600" dirty="0">
              <a:solidFill>
                <a:srgbClr val="494949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</a:pPr>
            <a:endParaRPr lang="tr-TR" sz="1600" dirty="0" smtClean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Kampüste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icap şeklinde hemşirelik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hizmeti verilmektedir.</a:t>
            </a:r>
          </a:p>
          <a:p>
            <a:pPr algn="ctr" fontAlgn="base">
              <a:lnSpc>
                <a:spcPct val="200000"/>
              </a:lnSpc>
            </a:pPr>
            <a:endParaRPr lang="tr-TR" sz="1600" dirty="0">
              <a:solidFill>
                <a:srgbClr val="494949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DEB618B-5332-4C30-B70C-C4EBAB80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7"/>
            <a:ext cx="969348" cy="95105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22" y="2709121"/>
            <a:ext cx="4733926" cy="2190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6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E62166-1470-424E-A72C-22E46693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607" y="750495"/>
            <a:ext cx="5509857" cy="85820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Sağlık ve Rehberlik Şube Müdürlüğü </a:t>
            </a:r>
            <a:b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tr-TR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31A612-CCDD-41E0-BE5D-142300AF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246" y="1211855"/>
            <a:ext cx="5622218" cy="48323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4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İDARİ </a:t>
            </a: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Müdür</a:t>
            </a: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Başhemşire </a:t>
            </a:r>
          </a:p>
          <a:p>
            <a:pPr marL="0" indent="0">
              <a:buNone/>
            </a:pPr>
            <a:r>
              <a:rPr lang="tr-TR" sz="4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MEDİKO</a:t>
            </a: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Uzman Hekim (1)</a:t>
            </a: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Hekim (1)</a:t>
            </a:r>
          </a:p>
          <a:p>
            <a:pPr marL="0" indent="0">
              <a:buNone/>
            </a:pPr>
            <a:r>
              <a:rPr lang="tr-T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Diyetisyen (1)</a:t>
            </a: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Hemşire (2)</a:t>
            </a: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Laborant (1)</a:t>
            </a:r>
            <a:endParaRPr lang="tr-TR" sz="4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Hizmetli (1)</a:t>
            </a:r>
            <a:endParaRPr lang="tr-TR" sz="4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4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DİŞ KLİNİĞİ</a:t>
            </a:r>
            <a:endParaRPr lang="tr-TR" sz="48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Diş Hekimi </a:t>
            </a: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(3)</a:t>
            </a:r>
            <a:endParaRPr lang="tr-TR" sz="4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Hemşire </a:t>
            </a: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(2)</a:t>
            </a:r>
            <a:endParaRPr lang="tr-TR" sz="4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Danışma Görevlisi </a:t>
            </a: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(1)</a:t>
            </a:r>
            <a:endParaRPr lang="tr-TR" sz="4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Hizmetli </a:t>
            </a: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(1)</a:t>
            </a:r>
            <a:endParaRPr lang="tr-TR" sz="4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4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KİLYOS REVİR</a:t>
            </a:r>
          </a:p>
          <a:p>
            <a:pPr marL="0" indent="0">
              <a:buNone/>
            </a:pP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Hemşire </a:t>
            </a: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(1)</a:t>
            </a:r>
            <a:endParaRPr lang="tr-TR" sz="4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4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sz="6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Toplam </a:t>
            </a:r>
            <a:r>
              <a:rPr lang="tr-TR" sz="6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17 </a:t>
            </a:r>
            <a:r>
              <a:rPr lang="tr-TR" sz="6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personel </a:t>
            </a:r>
            <a:r>
              <a:rPr lang="tr-TR" sz="6400" dirty="0">
                <a:solidFill>
                  <a:srgbClr val="FF0000"/>
                </a:solidFill>
                <a:latin typeface="Comic Sans MS" panose="030F0702030302020204" pitchFamily="66" charset="0"/>
              </a:rPr>
              <a:t>ile hizmet verilmektedir</a:t>
            </a:r>
            <a:r>
              <a:rPr lang="tr-TR" sz="6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6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1900" dirty="0" err="1" smtClean="0"/>
              <a:t>zman</a:t>
            </a:r>
            <a:endParaRPr lang="tr-TR" sz="19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87" y="1931879"/>
            <a:ext cx="3190953" cy="3190953"/>
          </a:xfrm>
          <a:prstGeom prst="ellipse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0302471-5907-4F08-8531-46521A48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4019"/>
              </p:ext>
            </p:extLst>
          </p:nvPr>
        </p:nvGraphicFramePr>
        <p:xfrm>
          <a:off x="643143" y="1583109"/>
          <a:ext cx="7767479" cy="4210049"/>
        </p:xfrm>
        <a:graphic>
          <a:graphicData uri="http://schemas.openxmlformats.org/drawingml/2006/table">
            <a:tbl>
              <a:tblPr/>
              <a:tblGrid>
                <a:gridCol w="2141945">
                  <a:extLst>
                    <a:ext uri="{9D8B030D-6E8A-4147-A177-3AD203B41FA5}">
                      <a16:colId xmlns:a16="http://schemas.microsoft.com/office/drawing/2014/main" val="3879601416"/>
                    </a:ext>
                  </a:extLst>
                </a:gridCol>
                <a:gridCol w="937589">
                  <a:extLst>
                    <a:ext uri="{9D8B030D-6E8A-4147-A177-3AD203B41FA5}">
                      <a16:colId xmlns:a16="http://schemas.microsoft.com/office/drawing/2014/main" val="3903671768"/>
                    </a:ext>
                  </a:extLst>
                </a:gridCol>
                <a:gridCol w="937589">
                  <a:extLst>
                    <a:ext uri="{9D8B030D-6E8A-4147-A177-3AD203B41FA5}">
                      <a16:colId xmlns:a16="http://schemas.microsoft.com/office/drawing/2014/main" val="177664660"/>
                    </a:ext>
                  </a:extLst>
                </a:gridCol>
                <a:gridCol w="937589">
                  <a:extLst>
                    <a:ext uri="{9D8B030D-6E8A-4147-A177-3AD203B41FA5}">
                      <a16:colId xmlns:a16="http://schemas.microsoft.com/office/drawing/2014/main" val="164817822"/>
                    </a:ext>
                  </a:extLst>
                </a:gridCol>
                <a:gridCol w="937589">
                  <a:extLst>
                    <a:ext uri="{9D8B030D-6E8A-4147-A177-3AD203B41FA5}">
                      <a16:colId xmlns:a16="http://schemas.microsoft.com/office/drawing/2014/main" val="1417874601"/>
                    </a:ext>
                  </a:extLst>
                </a:gridCol>
                <a:gridCol w="937589">
                  <a:extLst>
                    <a:ext uri="{9D8B030D-6E8A-4147-A177-3AD203B41FA5}">
                      <a16:colId xmlns:a16="http://schemas.microsoft.com/office/drawing/2014/main" val="2964250894"/>
                    </a:ext>
                  </a:extLst>
                </a:gridCol>
                <a:gridCol w="937589">
                  <a:extLst>
                    <a:ext uri="{9D8B030D-6E8A-4147-A177-3AD203B41FA5}">
                      <a16:colId xmlns:a16="http://schemas.microsoft.com/office/drawing/2014/main" val="4143011927"/>
                    </a:ext>
                  </a:extLst>
                </a:gridCol>
              </a:tblGrid>
              <a:tr h="724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Akademik Personel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İdari </a:t>
                      </a:r>
                      <a:b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Personel Yakınları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Misafir Hasta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kern="1200">
                          <a:solidFill>
                            <a:srgbClr val="4472C4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SUNULAN SAĞLIK HİZMETİ TOPLAMI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51641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Hekim </a:t>
                      </a:r>
                      <a:br>
                        <a:rPr lang="tr-TR" sz="8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tr-TR" sz="8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Muayenesi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54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10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87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159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939417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Diş Hekimi </a:t>
                      </a:r>
                      <a:b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Muayenesi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578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86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523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225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43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1455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808757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Diş Kliniği İşlemleri </a:t>
                      </a:r>
                      <a:br>
                        <a:rPr lang="tr-TR" sz="8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tr-TR" sz="8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(Dolgu, Çekim, Detertraj vs.)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250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67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333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163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35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848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41849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Hemşirelik İşlemleri </a:t>
                      </a:r>
                      <a:br>
                        <a:rPr lang="tr-TR" sz="8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tr-TR" sz="8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(Enjeksiyon, Pansuman,Tansiyon, Serum Uyg.,Vital Bulgu vs. 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794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144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976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33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25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1972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391942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Diyetisyen Başvuruları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45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18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163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4</a:t>
                      </a:r>
                      <a:endParaRPr lang="tr-TR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233</a:t>
                      </a:r>
                      <a:endParaRPr lang="tr-TR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767180"/>
                  </a:ext>
                </a:extLst>
              </a:tr>
              <a:tr h="53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4667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508724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84558"/>
              </p:ext>
            </p:extLst>
          </p:nvPr>
        </p:nvGraphicFramePr>
        <p:xfrm>
          <a:off x="633311" y="488438"/>
          <a:ext cx="7767482" cy="1094671"/>
        </p:xfrm>
        <a:graphic>
          <a:graphicData uri="http://schemas.openxmlformats.org/drawingml/2006/table">
            <a:tbl>
              <a:tblPr/>
              <a:tblGrid>
                <a:gridCol w="1904401">
                  <a:extLst>
                    <a:ext uri="{9D8B030D-6E8A-4147-A177-3AD203B41FA5}">
                      <a16:colId xmlns:a16="http://schemas.microsoft.com/office/drawing/2014/main" val="3513612058"/>
                    </a:ext>
                  </a:extLst>
                </a:gridCol>
                <a:gridCol w="837583">
                  <a:extLst>
                    <a:ext uri="{9D8B030D-6E8A-4147-A177-3AD203B41FA5}">
                      <a16:colId xmlns:a16="http://schemas.microsoft.com/office/drawing/2014/main" val="2944680036"/>
                    </a:ext>
                  </a:extLst>
                </a:gridCol>
                <a:gridCol w="837583">
                  <a:extLst>
                    <a:ext uri="{9D8B030D-6E8A-4147-A177-3AD203B41FA5}">
                      <a16:colId xmlns:a16="http://schemas.microsoft.com/office/drawing/2014/main" val="618055055"/>
                    </a:ext>
                  </a:extLst>
                </a:gridCol>
                <a:gridCol w="837583">
                  <a:extLst>
                    <a:ext uri="{9D8B030D-6E8A-4147-A177-3AD203B41FA5}">
                      <a16:colId xmlns:a16="http://schemas.microsoft.com/office/drawing/2014/main" val="1551130641"/>
                    </a:ext>
                  </a:extLst>
                </a:gridCol>
                <a:gridCol w="837583">
                  <a:extLst>
                    <a:ext uri="{9D8B030D-6E8A-4147-A177-3AD203B41FA5}">
                      <a16:colId xmlns:a16="http://schemas.microsoft.com/office/drawing/2014/main" val="1018067300"/>
                    </a:ext>
                  </a:extLst>
                </a:gridCol>
                <a:gridCol w="837583">
                  <a:extLst>
                    <a:ext uri="{9D8B030D-6E8A-4147-A177-3AD203B41FA5}">
                      <a16:colId xmlns:a16="http://schemas.microsoft.com/office/drawing/2014/main" val="1297081657"/>
                    </a:ext>
                  </a:extLst>
                </a:gridCol>
                <a:gridCol w="837583">
                  <a:extLst>
                    <a:ext uri="{9D8B030D-6E8A-4147-A177-3AD203B41FA5}">
                      <a16:colId xmlns:a16="http://schemas.microsoft.com/office/drawing/2014/main" val="362381179"/>
                    </a:ext>
                  </a:extLst>
                </a:gridCol>
                <a:gridCol w="837583">
                  <a:extLst>
                    <a:ext uri="{9D8B030D-6E8A-4147-A177-3AD203B41FA5}">
                      <a16:colId xmlns:a16="http://schemas.microsoft.com/office/drawing/2014/main" val="1274036505"/>
                    </a:ext>
                  </a:extLst>
                </a:gridCol>
              </a:tblGrid>
              <a:tr h="327273"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Sağlık ve Rehberlik Şube Müdürlüğü </a:t>
                      </a: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077129"/>
                  </a:ext>
                </a:extLst>
              </a:tr>
              <a:tr h="155844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341181"/>
                  </a:ext>
                </a:extLst>
              </a:tr>
              <a:tr h="155844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223569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530" marR="6530" marT="6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2024 </a:t>
                      </a:r>
                      <a:r>
                        <a:rPr lang="tr-T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YILI SAĞLIK HİZMETİ İSTATİSTİĞİ </a:t>
                      </a:r>
                    </a:p>
                  </a:txBody>
                  <a:tcPr marL="6530" marR="6530" marT="65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7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DEB618B-5332-4C30-B70C-C4EBAB80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0" y="95094"/>
            <a:ext cx="969348" cy="95105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700423" y="671690"/>
            <a:ext cx="4572000" cy="59093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Sağlık ve Rehberlik Şube Müdürlüğü</a:t>
            </a:r>
          </a:p>
          <a:p>
            <a:endParaRPr lang="tr-TR" b="1" i="1" dirty="0">
              <a:solidFill>
                <a:srgbClr val="080808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tr-TR" b="1" i="1" dirty="0">
              <a:solidFill>
                <a:srgbClr val="080808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tr-TR" b="1" i="1" dirty="0">
              <a:solidFill>
                <a:srgbClr val="080808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tr-TR" b="1" i="1" dirty="0">
              <a:solidFill>
                <a:srgbClr val="080808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tr-TR" b="1" i="1" u="sng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İletişim:</a:t>
            </a:r>
          </a:p>
          <a:p>
            <a:endParaRPr lang="tr-TR" b="1" i="1" u="sng" dirty="0">
              <a:solidFill>
                <a:srgbClr val="080808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tr-TR" i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Merkez Ünite (Revir) :4440</a:t>
            </a:r>
          </a:p>
          <a:p>
            <a:pPr algn="ctr"/>
            <a:endParaRPr lang="tr-TR" i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tr-TR" i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Diş Kliniği : 6780</a:t>
            </a:r>
          </a:p>
          <a:p>
            <a:pPr algn="ctr"/>
            <a:endParaRPr lang="tr-TR" i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tr-TR" i="1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Kilyos</a:t>
            </a:r>
            <a:r>
              <a:rPr lang="tr-TR" i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Sağlık Ünitesi: 7848</a:t>
            </a:r>
          </a:p>
          <a:p>
            <a:pPr algn="ctr"/>
            <a:endParaRPr lang="tr-TR" i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tr-TR" i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Danışma </a:t>
            </a:r>
            <a:r>
              <a:rPr lang="tr-TR" i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4440</a:t>
            </a:r>
          </a:p>
          <a:p>
            <a:endParaRPr lang="tr-TR" b="1" i="1" dirty="0">
              <a:solidFill>
                <a:srgbClr val="080808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tr-TR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Acil Sağlık Danışma </a:t>
            </a:r>
          </a:p>
          <a:p>
            <a:pPr algn="ctr"/>
            <a:r>
              <a:rPr lang="tr-TR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İç hat :1112 </a:t>
            </a:r>
          </a:p>
          <a:p>
            <a:pPr algn="ctr"/>
            <a:r>
              <a:rPr lang="tr-TR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Dış Hat: 0212 359 66 96</a:t>
            </a:r>
          </a:p>
          <a:p>
            <a:r>
              <a:rPr lang="tr-TR" b="1" i="1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tr-TR" b="1" i="1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br>
              <a:rPr lang="tr-TR" b="1" i="1" dirty="0">
                <a:solidFill>
                  <a:srgbClr val="080808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9" y="2881271"/>
            <a:ext cx="2044147" cy="2044147"/>
          </a:xfrm>
          <a:prstGeom prst="rect">
            <a:avLst/>
          </a:prstGeom>
        </p:spPr>
      </p:pic>
      <p:sp>
        <p:nvSpPr>
          <p:cNvPr id="5" name="Metin kutusu 4">
            <a:hlinkClick r:id="rId4"/>
          </p:cNvPr>
          <p:cNvSpPr txBox="1"/>
          <p:nvPr/>
        </p:nvSpPr>
        <p:spPr>
          <a:xfrm>
            <a:off x="3142714" y="1283678"/>
            <a:ext cx="403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</a:rPr>
              <a:t>https://</a:t>
            </a:r>
            <a:r>
              <a:rPr lang="tr-TR" b="1" dirty="0" smtClean="0">
                <a:solidFill>
                  <a:srgbClr val="7030A0"/>
                </a:solidFill>
              </a:rPr>
              <a:t>mediko.bogazici.edu.tr</a:t>
            </a:r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674" y="844918"/>
            <a:ext cx="4523424" cy="3972866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00000"/>
              </a:lnSpc>
            </a:pP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Güney Kampüs Revir binasının üst katında </a:t>
            </a:r>
            <a:b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(Diş Kliniği’nin yanı) Sağlık Bakanlığı’na bağlı </a:t>
            </a:r>
            <a:b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Beşiktaş 8 </a:t>
            </a:r>
            <a:r>
              <a:rPr lang="tr-TR" sz="1800" dirty="0" err="1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Nolu</a:t>
            </a: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Aile Sağlığı Merkezi bulunmaktadır. </a:t>
            </a: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2Hekim </a:t>
            </a: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Hemşire</a:t>
            </a: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Hizmetli (BÜ </a:t>
            </a: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pers.) </a:t>
            </a: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 hizmet verilmektedir. </a:t>
            </a:r>
            <a:b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Aile Sağlığı Merkezi’nden hizmet almak isteyenlerin merkeze kayıtlı olması gerekmektedir</a:t>
            </a:r>
            <a:r>
              <a:rPr lang="tr-TR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b="1" u="sng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Kayıt için</a:t>
            </a:r>
            <a:r>
              <a:rPr lang="tr-TR" sz="1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latin typeface="Comic Sans MS" panose="030F0702030302020204" pitchFamily="66" charset="0"/>
              </a:rPr>
              <a:t/>
            </a:r>
            <a:br>
              <a:rPr lang="tr-TR" sz="1800" dirty="0">
                <a:latin typeface="Comic Sans MS" panose="030F0702030302020204" pitchFamily="66" charset="0"/>
              </a:rPr>
            </a:br>
            <a:r>
              <a:rPr lang="tr-TR" sz="1800" dirty="0" err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ASM’ye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kayıt e-nabız 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üzerinden </a:t>
            </a:r>
            <a:r>
              <a:rPr lang="tr-TR" sz="18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müracaat </a:t>
            </a:r>
            <a:r>
              <a:rPr lang="tr-TR" sz="18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edilmesi gerekmektedir.</a:t>
            </a:r>
            <a:r>
              <a:rPr lang="tr-TR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1800" dirty="0">
              <a:latin typeface="Comic Sans MS" panose="030F0702030302020204" pitchFamily="66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484674" y="4817784"/>
            <a:ext cx="4722011" cy="1665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Güney Kampüs ile </a:t>
            </a:r>
            <a:r>
              <a:rPr lang="tr-TR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Kilyos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Sarıtepe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Kampüsü’nde </a:t>
            </a:r>
          </a:p>
          <a:p>
            <a:pPr>
              <a:lnSpc>
                <a:spcPct val="100000"/>
              </a:lnSpc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Sağlık Bakanlığı’nın koordinesinde hizmet veren </a:t>
            </a:r>
          </a:p>
          <a:p>
            <a:pPr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112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Ambulansı bulunmaktadır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Acil durumlarda ambulans ihtiyacı için </a:t>
            </a:r>
            <a:r>
              <a:rPr lang="tr-T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112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acil hattı aranması gerekmektedir. </a:t>
            </a:r>
            <a:endParaRPr lang="tr-T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DEB618B-5332-4C30-B70C-C4EBAB80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625"/>
            <a:ext cx="969348" cy="95105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818261" y="374904"/>
            <a:ext cx="54420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Üniversite İçindeki Diğer Sağlık Birimleri </a:t>
            </a:r>
            <a:br>
              <a:rPr lang="tr-TR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www.aahd.org.tr/wp-content/uploads/2021/10/ambulans-15.jpg">
            <a:extLst>
              <a:ext uri="{FF2B5EF4-FFF2-40B4-BE49-F238E27FC236}">
                <a16:creationId xmlns:a16="http://schemas.microsoft.com/office/drawing/2014/main" id="{C7C3F903-6F34-4AB5-AB76-6072FE0D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35" y="4842606"/>
            <a:ext cx="2984915" cy="1753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5FF7F78-4322-41DD-886F-9511BA35C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535" y="1207580"/>
            <a:ext cx="2853950" cy="214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94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DEB618B-5332-4C30-B70C-C4EBAB80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2C3FB2EE-02DD-49B9-885E-CCDD2311B202}"/>
              </a:ext>
            </a:extLst>
          </p:cNvPr>
          <p:cNvSpPr txBox="1"/>
          <p:nvPr/>
        </p:nvSpPr>
        <p:spPr>
          <a:xfrm>
            <a:off x="767644" y="2020711"/>
            <a:ext cx="7890933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TEŞEKKÜR EDERİM.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DB8CF50-A349-489A-B40E-E27FA5505C89}"/>
              </a:ext>
            </a:extLst>
          </p:cNvPr>
          <p:cNvSpPr txBox="1"/>
          <p:nvPr/>
        </p:nvSpPr>
        <p:spPr>
          <a:xfrm>
            <a:off x="4580792" y="5474368"/>
            <a:ext cx="40865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Satı </a:t>
            </a:r>
            <a:r>
              <a:rPr lang="tr-TR" sz="1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MEŞEBÜKEN</a:t>
            </a:r>
            <a:endParaRPr lang="tr-TR" sz="1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Sağlık ve Rehberlik Şube </a:t>
            </a:r>
            <a:r>
              <a:rPr lang="tr-TR" sz="1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Müdürü V.</a:t>
            </a:r>
            <a:endParaRPr lang="tr-TR" sz="1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25331"/>
            <a:ext cx="9144000" cy="914348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</a:t>
            </a:r>
            <a:r>
              <a:rPr lang="tr-T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Tarihçe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8916" y="1096844"/>
            <a:ext cx="8166434" cy="557937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tr-T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Üniversitenin kuruluşundan itibaren Sağlık Kültür ve Spor Daire Başkanlığı’na bağlı olan ‘’</a:t>
            </a:r>
            <a:r>
              <a:rPr lang="tr-TR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Mediko</a:t>
            </a: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Sosyal Şube Müdürlüğü’', 05.04.2023 tarihli ÜYK kararı  gereğince ‘’Sağlık ve Rehberlik Şube Müdürlüğü’’ adını alarak hizmet vermeye devam etmektedir. </a:t>
            </a:r>
            <a:endParaRPr lang="tr-TR" sz="1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2019 yılında resmi gazetede yayınlanan yönetmelik gereği üniversitelerin </a:t>
            </a:r>
            <a:r>
              <a:rPr lang="tr-TR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Mediko</a:t>
            </a:r>
            <a:r>
              <a:rPr lang="tr-T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Sosyal birimlerine </a:t>
            </a:r>
            <a:r>
              <a:rPr lang="tr-T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ruhsatlandırma zorunluluğu</a:t>
            </a:r>
            <a:r>
              <a:rPr lang="tr-T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gelmiştir.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(Başvuru yapılmış olup süreç devam etmektedir.) </a:t>
            </a:r>
            <a:endParaRPr lang="tr-T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1579" cy="9514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45" y="4724848"/>
            <a:ext cx="2933120" cy="180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62" y="4724847"/>
            <a:ext cx="2950383" cy="180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85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807" y="1394178"/>
            <a:ext cx="8196230" cy="59548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Birimimizde; Yükseköğretim Kurumları, </a:t>
            </a:r>
            <a:r>
              <a:rPr lang="tr-TR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Mediko</a:t>
            </a: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-Sosyal Sağlık, Kültür ve Spor İşleri Dairesi Uygulama Yönetmeliği gereğince  üniversitemizin kayıtlı,</a:t>
            </a:r>
          </a:p>
          <a:p>
            <a:pPr lvl="2">
              <a:lnSpc>
                <a:spcPct val="100000"/>
              </a:lnSpc>
            </a:pPr>
            <a:r>
              <a:rPr lang="tr-TR" dirty="0">
                <a:solidFill>
                  <a:srgbClr val="0070C0"/>
                </a:solidFill>
                <a:latin typeface="Comic Sans MS" panose="030F0702030302020204" pitchFamily="66" charset="0"/>
              </a:rPr>
              <a:t>Öğrencilerine, </a:t>
            </a:r>
          </a:p>
          <a:p>
            <a:pPr lvl="2">
              <a:lnSpc>
                <a:spcPct val="100000"/>
              </a:lnSpc>
            </a:pPr>
            <a:r>
              <a:rPr lang="tr-TR" dirty="0">
                <a:solidFill>
                  <a:srgbClr val="0070C0"/>
                </a:solidFill>
                <a:latin typeface="Comic Sans MS" panose="030F0702030302020204" pitchFamily="66" charset="0"/>
              </a:rPr>
              <a:t>Akademik ve idari personeline, </a:t>
            </a:r>
          </a:p>
          <a:p>
            <a:pPr lvl="2">
              <a:lnSpc>
                <a:spcPct val="100000"/>
              </a:lnSpc>
            </a:pPr>
            <a:r>
              <a:rPr lang="tr-TR" dirty="0">
                <a:solidFill>
                  <a:srgbClr val="0070C0"/>
                </a:solidFill>
                <a:latin typeface="Comic Sans MS" panose="030F0702030302020204" pitchFamily="66" charset="0"/>
              </a:rPr>
              <a:t>Personelin  bakmakla yükümlü oldukları aile bireylerine, </a:t>
            </a:r>
          </a:p>
          <a:p>
            <a:pPr lvl="2">
              <a:lnSpc>
                <a:spcPct val="100000"/>
              </a:lnSpc>
            </a:pPr>
            <a:r>
              <a:rPr lang="tr-TR" dirty="0">
                <a:solidFill>
                  <a:srgbClr val="0070C0"/>
                </a:solidFill>
                <a:latin typeface="Comic Sans MS" panose="030F0702030302020204" pitchFamily="66" charset="0"/>
              </a:rPr>
              <a:t>Emeklilerine, 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tr-T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birinci basamak düzeyinde ayaktan tanı ve tedavi  hizmeti sunulmaktadır.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Müracaat eden kişilerin  tedavi işlemleri «Hasta Takip Sistemi» ile kayıt altına alınmaktadır.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DE6438-6CD3-455C-B5A7-94032584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674" y="548224"/>
            <a:ext cx="822372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            </a:t>
            </a:r>
            <a:r>
              <a:rPr lang="tr-TR" sz="2325" b="1" dirty="0">
                <a:solidFill>
                  <a:schemeClr val="bg1"/>
                </a:solidFill>
                <a:latin typeface="Comic Sans MS" panose="030F0702030302020204" pitchFamily="66" charset="0"/>
              </a:rPr>
              <a:t>Sağlık ve Rehberlik Şube Müdürlüğü’nden </a:t>
            </a:r>
            <a:br>
              <a:rPr lang="tr-TR" sz="2325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2325" b="1" dirty="0">
                <a:solidFill>
                  <a:schemeClr val="bg1"/>
                </a:solidFill>
                <a:latin typeface="Comic Sans MS" panose="030F0702030302020204" pitchFamily="66" charset="0"/>
              </a:rPr>
              <a:t> Nasıl Hizmet Alınır?</a:t>
            </a:r>
            <a:br>
              <a:rPr lang="tr-TR" sz="2325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7600" y="2125266"/>
            <a:ext cx="5443119" cy="418450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Üniversite kimlik kartınız ile direkt başvuru yapabilirsiniz.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Hizmet kapsamı dışındaki kişiler acil ve hemşirelik hizmetlerinden misafir hasta olarak yararlanabilirler.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Kampüs sınırları içinde meydana gelebilecek acil durumlarda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danışma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hatlarımız aranabilir. Sağlık Personelimiz tarafından gereken işlem veya yönlendirme yapılacaktır.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Psikiyatri Uzmanı, Ağız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ve Diş Sağlığı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 Diyetisyenlik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Hizmeti randevu sistemi ile yürütülmektedir.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Hizmetlerimiz ücretsizdir.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35" y="2573523"/>
            <a:ext cx="2628736" cy="265678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DEB618B-5332-4C30-B70C-C4EBAB80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7"/>
            <a:ext cx="969348" cy="95105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DEB618B-5332-4C30-B70C-C4EBAB80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CBC29675-0158-4587-8E93-754E0D848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925714"/>
              </p:ext>
            </p:extLst>
          </p:nvPr>
        </p:nvGraphicFramePr>
        <p:xfrm>
          <a:off x="196398" y="600421"/>
          <a:ext cx="7798777" cy="574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Resim 1">
            <a:extLst>
              <a:ext uri="{FF2B5EF4-FFF2-40B4-BE49-F238E27FC236}">
                <a16:creationId xmlns:a16="http://schemas.microsoft.com/office/drawing/2014/main" id="{4EDB039F-D56F-43CE-B3F8-9F7FDC7AB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4A2CD0-3843-4D04-BFF9-ED1D38A6B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854A2CD0-3843-4D04-BFF9-ED1D38A6B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dgm id="{854A2CD0-3843-4D04-BFF9-ED1D38A6B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graphicEl>
                                              <a:dgm id="{854A2CD0-3843-4D04-BFF9-ED1D38A6B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B1DEB6-5F97-4951-BD52-6E0DA1D0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>
                                            <p:graphicEl>
                                              <a:dgm id="{E9B1DEB6-5F97-4951-BD52-6E0DA1D0C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graphicEl>
                                              <a:dgm id="{E9B1DEB6-5F97-4951-BD52-6E0DA1D0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graphicEl>
                                              <a:dgm id="{E9B1DEB6-5F97-4951-BD52-6E0DA1D0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FB197D-EC04-4569-8ECE-549BF82D4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2AFB197D-EC04-4569-8ECE-549BF82D4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>
                                            <p:graphicEl>
                                              <a:dgm id="{2AFB197D-EC04-4569-8ECE-549BF82D4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>
                                            <p:graphicEl>
                                              <a:dgm id="{2AFB197D-EC04-4569-8ECE-549BF82D4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958028-685F-4FA3-A851-041D810AE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graphicEl>
                                              <a:dgm id="{0E958028-685F-4FA3-A851-041D810AE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>
                                            <p:graphicEl>
                                              <a:dgm id="{0E958028-685F-4FA3-A851-041D810AE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>
                                            <p:graphicEl>
                                              <a:dgm id="{0E958028-685F-4FA3-A851-041D810AE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C849F-5A71-4F48-B98D-AF0EF726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F17C849F-5A71-4F48-B98D-AF0EF7263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>
                                            <p:graphicEl>
                                              <a:dgm id="{F17C849F-5A71-4F48-B98D-AF0EF726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>
                                            <p:graphicEl>
                                              <a:dgm id="{F17C849F-5A71-4F48-B98D-AF0EF7263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7ED5E9-34A1-4BDC-A862-340BCF257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">
                                            <p:graphicEl>
                                              <a:dgm id="{397ED5E9-34A1-4BDC-A862-340BCF257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>
                                            <p:graphicEl>
                                              <a:dgm id="{397ED5E9-34A1-4BDC-A862-340BCF257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">
                                            <p:graphicEl>
                                              <a:dgm id="{397ED5E9-34A1-4BDC-A862-340BCF257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F2495F-7475-4B09-969D-6ABE23CF7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>
                                            <p:graphicEl>
                                              <a:dgm id="{89F2495F-7475-4B09-969D-6ABE23CF7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>
                                            <p:graphicEl>
                                              <a:dgm id="{89F2495F-7475-4B09-969D-6ABE23CF7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>
                                            <p:graphicEl>
                                              <a:dgm id="{89F2495F-7475-4B09-969D-6ABE23CF7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3452AB-5DAB-4BB6-A4A3-925E7E0F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>
                                            <p:graphicEl>
                                              <a:dgm id="{413452AB-5DAB-4BB6-A4A3-925E7E0FA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">
                                            <p:graphicEl>
                                              <a:dgm id="{413452AB-5DAB-4BB6-A4A3-925E7E0F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">
                                            <p:graphicEl>
                                              <a:dgm id="{413452AB-5DAB-4BB6-A4A3-925E7E0F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3792FA-E170-499D-95A4-82793EAF6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">
                                            <p:graphicEl>
                                              <a:dgm id="{513792FA-E170-499D-95A4-82793EAF6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">
                                            <p:graphicEl>
                                              <a:dgm id="{513792FA-E170-499D-95A4-82793EAF6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">
                                            <p:graphicEl>
                                              <a:dgm id="{513792FA-E170-499D-95A4-82793EAF6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B325B-29B6-4447-964D-D89BBA95E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">
                                            <p:graphicEl>
                                              <a:dgm id="{1CEB325B-29B6-4447-964D-D89BBA95E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">
                                            <p:graphicEl>
                                              <a:dgm id="{1CEB325B-29B6-4447-964D-D89BBA95E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">
                                            <p:graphicEl>
                                              <a:dgm id="{1CEB325B-29B6-4447-964D-D89BBA95E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6DB82-6D6E-4EC0-985D-360C0348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">
                                            <p:graphicEl>
                                              <a:dgm id="{FFF6DB82-6D6E-4EC0-985D-360C03487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">
                                            <p:graphicEl>
                                              <a:dgm id="{FFF6DB82-6D6E-4EC0-985D-360C0348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">
                                            <p:graphicEl>
                                              <a:dgm id="{FFF6DB82-6D6E-4EC0-985D-360C0348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3714" y="1828841"/>
            <a:ext cx="4572000" cy="46278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tr-TR" sz="16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Poliklinik Hizmeti</a:t>
            </a:r>
            <a:endParaRPr lang="tr-TR" sz="16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endParaRPr lang="tr-TR" sz="16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endParaRPr lang="tr-TR" sz="16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tr-TR" sz="16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base">
              <a:lnSpc>
                <a:spcPct val="150000"/>
              </a:lnSpc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yılı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itibari ile 2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hekim tarafından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birinci basamak tanı ve tedavi hizmeti sunulmaktadır. </a:t>
            </a:r>
            <a:endParaRPr lang="tr-TR" sz="1600" dirty="0" smtClean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tr-TR" sz="1600" dirty="0" smtClean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Psikiyatri Uzmanı: </a:t>
            </a:r>
            <a:r>
              <a:rPr lang="tr-TR" sz="1600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Pazartesi,Çarşamba,Perşembe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günleri </a:t>
            </a:r>
            <a:r>
              <a:rPr lang="tr-TR" sz="1600" b="1" u="sng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randevu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ile hizmet vermektedir. </a:t>
            </a:r>
          </a:p>
          <a:p>
            <a:pPr algn="just" fontAlgn="base">
              <a:lnSpc>
                <a:spcPct val="150000"/>
              </a:lnSpc>
            </a:pPr>
            <a:endParaRPr lang="tr-TR" sz="1600" dirty="0" smtClean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endParaRPr lang="tr-TR" sz="1600" dirty="0" smtClean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endParaRPr lang="tr-TR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endParaRPr lang="tr-TR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15,215 Kadın karikatür doktor Stok İlüstrasyon | Depositphotos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1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3818" y="1185700"/>
            <a:ext cx="2865482" cy="369739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03FD51E-193C-4231-8D7F-61252EEC9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2739" y="951058"/>
            <a:ext cx="5574603" cy="383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tr-TR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Ağız ve Diş Sağlığı Hizmeti</a:t>
            </a:r>
            <a:endParaRPr lang="tr-TR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200000"/>
              </a:lnSpc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Diş Hekimi ile birinci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basamak koruyucu ve önleyici diş 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tedavileri </a:t>
            </a:r>
            <a:r>
              <a:rPr lang="tr-TR" sz="1600" b="1" u="sng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randevu</a:t>
            </a: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ile yapılmaktadır.</a:t>
            </a:r>
            <a:endParaRPr lang="tr-TR" sz="1600" dirty="0" smtClean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endParaRPr lang="tr-TR" sz="16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Dolgu </a:t>
            </a:r>
            <a:endParaRPr lang="tr-TR" sz="1600" dirty="0" smtClean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Komplikasyonsuz çekimler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Diş Taşı temizliği </a:t>
            </a:r>
          </a:p>
          <a:p>
            <a:pPr algn="just" fontAlgn="base"/>
            <a:endParaRPr lang="tr-TR" sz="16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250000"/>
              </a:lnSpc>
            </a:pPr>
            <a:endParaRPr lang="tr-TR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İlk muayene için randevu </a:t>
            </a:r>
            <a:r>
              <a:rPr lang="tr-TR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almadan </a:t>
            </a:r>
            <a:r>
              <a:rPr lang="tr-TR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başvuru yapılabilir.</a:t>
            </a:r>
            <a:r>
              <a:rPr lang="tr-TR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tr-TR" sz="1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207" y="1510748"/>
            <a:ext cx="2388106" cy="3213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9AC7E72-56EC-4F08-AC72-C1350DEDE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4674" y="691360"/>
            <a:ext cx="8173154" cy="253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tr-TR" sz="16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Diyetisyenlik Hizmeti</a:t>
            </a:r>
          </a:p>
          <a:p>
            <a:pPr algn="ctr" fontAlgn="base">
              <a:lnSpc>
                <a:spcPct val="107000"/>
              </a:lnSpc>
            </a:pPr>
            <a:endParaRPr lang="tr-TR" sz="1600" dirty="0">
              <a:solidFill>
                <a:srgbClr val="424242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tr-TR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Diyetisyen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tarafından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beslenme eğitimi ve danışmanlık hizmeti verilmektedir.</a:t>
            </a:r>
            <a:endParaRPr lang="tr-TR" sz="1600" dirty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endParaRPr lang="tr-TR" sz="1600" dirty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Yararlanmak isteyenlerin Aile Hekimi veya Uzman Hekimden aldıkları yazılı öneri ve son 6 ay içinde yapılmış kan tahlilleri ile birlikte </a:t>
            </a:r>
            <a:r>
              <a:rPr lang="tr-TR" sz="1600" b="1" u="sng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RANDEVU ALARAK 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müracaat etmeleri gerekmektedir.</a:t>
            </a:r>
          </a:p>
          <a:p>
            <a:pPr algn="just" fontAlgn="base">
              <a:lnSpc>
                <a:spcPct val="200000"/>
              </a:lnSpc>
            </a:pPr>
            <a:endParaRPr lang="tr-TR" sz="975" dirty="0">
              <a:solidFill>
                <a:srgbClr val="42424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200000"/>
              </a:lnSpc>
            </a:pPr>
            <a:endParaRPr lang="tr-TR" sz="975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103" y="4237746"/>
            <a:ext cx="2135857" cy="19264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563" y="2864385"/>
            <a:ext cx="4412218" cy="1616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  <p:sp>
        <p:nvSpPr>
          <p:cNvPr id="6" name="Dikdörtgen 5"/>
          <p:cNvSpPr/>
          <p:nvPr/>
        </p:nvSpPr>
        <p:spPr>
          <a:xfrm>
            <a:off x="4939090" y="6352339"/>
            <a:ext cx="4384534" cy="407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200000"/>
              </a:lnSpc>
            </a:pPr>
            <a:r>
              <a:rPr lang="tr-TR" sz="12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Danışanlara vücut analiz cihazı ile ölçümler yapılmaktadır.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BF0E61-2488-4013-BD7D-DCCD43AA5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84673" y="772378"/>
            <a:ext cx="6215223" cy="472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tr-TR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Hemşirelik Hizmetleri </a:t>
            </a:r>
            <a:endParaRPr lang="tr-TR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Acil başvuran hastalara ilk müdahale, 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Reçeteli enjeksiyon uygulamaları,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Vital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Bulgu Takibi (Ateş-Nabız-Tansiyon-Glikoz </a:t>
            </a:r>
            <a:r>
              <a:rPr lang="tr-TR" sz="16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v.s</a:t>
            </a: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Pansuman Uygulamaları, 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Gerekli hallerde medikal destek,</a:t>
            </a:r>
          </a:p>
          <a:p>
            <a:pPr marL="150495" indent="-28575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EKG çekimi (Doktor talimatı ile),</a:t>
            </a:r>
          </a:p>
          <a:p>
            <a:pPr marL="150495" indent="-28575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Serum uygulaması  (Doktor talimatı ile),</a:t>
            </a: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Oksijen ve buhar uygulamaları (Doktor talimatı ile).</a:t>
            </a:r>
          </a:p>
          <a:p>
            <a:pPr fontAlgn="base">
              <a:lnSpc>
                <a:spcPct val="150000"/>
              </a:lnSpc>
            </a:pPr>
            <a:endParaRPr lang="tr-TR" sz="16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" indent="-135255" algn="just" fontAlgn="base"/>
            <a:endParaRPr lang="tr-TR" dirty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255" indent="-135255" fontAlgn="base">
              <a:lnSpc>
                <a:spcPct val="107000"/>
              </a:lnSpc>
            </a:pPr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97" y="3579311"/>
            <a:ext cx="1959429" cy="1690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97" y="1797726"/>
            <a:ext cx="1959429" cy="1480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4CA6110-CAA9-40F2-AF7F-05AF3DF28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693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5623</TotalTime>
  <Words>488</Words>
  <Application>Microsoft Office PowerPoint</Application>
  <PresentationFormat>Ekran Gösterisi (4:3)</PresentationFormat>
  <Paragraphs>174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Comic Sans MS</vt:lpstr>
      <vt:lpstr>Corbel</vt:lpstr>
      <vt:lpstr>inherit</vt:lpstr>
      <vt:lpstr>Times New Roman</vt:lpstr>
      <vt:lpstr>Wingdings</vt:lpstr>
      <vt:lpstr>Derinlik</vt:lpstr>
      <vt:lpstr> Boğaziçi Üniversitesi  Sağlık Kültür ve Spor Daire Başkanlığı   Sağlık ve Rehberlik Şube Müdürlüğü  </vt:lpstr>
      <vt:lpstr>                                                          Tarihçe</vt:lpstr>
      <vt:lpstr>PowerPoint Sunusu</vt:lpstr>
      <vt:lpstr>              Sağlık ve Rehberlik Şube Müdürlüğü’nden   Nasıl Hizmet Alınır?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Sağlık ve Rehberlik Şube Müdürlüğü   </vt:lpstr>
      <vt:lpstr>PowerPoint Sunusu</vt:lpstr>
      <vt:lpstr>PowerPoint Sunusu</vt:lpstr>
      <vt:lpstr> Güney Kampüs Revir binasının üst katında  (Diş Kliniği’nin yanı) Sağlık Bakanlığı’na bağlı  Beşiktaş 8 Nolu Aile Sağlığı Merkezi bulunmaktadır.  2Hekim  2Hemşire  1 Hizmetli (BÜ pers.)  ile hizmet verilmektedir.   Aile Sağlığı Merkezi’nden hizmet almak isteyenlerin merkeze kayıtlı olması gerekmektedir. Kayıt için    ASM’ye kayıt e-nabız üzerinden müracaat edilmesi gerekmektedir. 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Çukurova Üniversitesi Sağlık Kültür ve Spor Daire Başkanlığı Medikososyal Merkezi</dc:title>
  <dc:creator>mahmut tunc</dc:creator>
  <cp:lastModifiedBy>Windows Kullanıcısı</cp:lastModifiedBy>
  <cp:revision>553</cp:revision>
  <dcterms:created xsi:type="dcterms:W3CDTF">2022-02-14T17:35:07Z</dcterms:created>
  <dcterms:modified xsi:type="dcterms:W3CDTF">2025-08-29T05:34:02Z</dcterms:modified>
</cp:coreProperties>
</file>