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87" r:id="rId1"/>
  </p:sldMasterIdLst>
  <p:notesMasterIdLst>
    <p:notesMasterId r:id="rId55"/>
  </p:notesMasterIdLst>
  <p:handoutMasterIdLst>
    <p:handoutMasterId r:id="rId56"/>
  </p:handoutMasterIdLst>
  <p:sldIdLst>
    <p:sldId id="259" r:id="rId2"/>
    <p:sldId id="747" r:id="rId3"/>
    <p:sldId id="739" r:id="rId4"/>
    <p:sldId id="741" r:id="rId5"/>
    <p:sldId id="742" r:id="rId6"/>
    <p:sldId id="743" r:id="rId7"/>
    <p:sldId id="744" r:id="rId8"/>
    <p:sldId id="745" r:id="rId9"/>
    <p:sldId id="746" r:id="rId10"/>
    <p:sldId id="748" r:id="rId11"/>
    <p:sldId id="749" r:id="rId12"/>
    <p:sldId id="750" r:id="rId13"/>
    <p:sldId id="673" r:id="rId14"/>
    <p:sldId id="738" r:id="rId15"/>
    <p:sldId id="740" r:id="rId16"/>
    <p:sldId id="766" r:id="rId17"/>
    <p:sldId id="767" r:id="rId18"/>
    <p:sldId id="771" r:id="rId19"/>
    <p:sldId id="674" r:id="rId20"/>
    <p:sldId id="675" r:id="rId21"/>
    <p:sldId id="676" r:id="rId22"/>
    <p:sldId id="762" r:id="rId23"/>
    <p:sldId id="682" r:id="rId24"/>
    <p:sldId id="751" r:id="rId25"/>
    <p:sldId id="763" r:id="rId26"/>
    <p:sldId id="752" r:id="rId27"/>
    <p:sldId id="764" r:id="rId28"/>
    <p:sldId id="754" r:id="rId29"/>
    <p:sldId id="755" r:id="rId30"/>
    <p:sldId id="683" r:id="rId31"/>
    <p:sldId id="794" r:id="rId32"/>
    <p:sldId id="795" r:id="rId33"/>
    <p:sldId id="796" r:id="rId34"/>
    <p:sldId id="684" r:id="rId35"/>
    <p:sldId id="765" r:id="rId36"/>
    <p:sldId id="772" r:id="rId37"/>
    <p:sldId id="773" r:id="rId38"/>
    <p:sldId id="774" r:id="rId39"/>
    <p:sldId id="797" r:id="rId40"/>
    <p:sldId id="775" r:id="rId41"/>
    <p:sldId id="798" r:id="rId42"/>
    <p:sldId id="776" r:id="rId43"/>
    <p:sldId id="778" r:id="rId44"/>
    <p:sldId id="788" r:id="rId45"/>
    <p:sldId id="779" r:id="rId46"/>
    <p:sldId id="780" r:id="rId47"/>
    <p:sldId id="781" r:id="rId48"/>
    <p:sldId id="789" r:id="rId49"/>
    <p:sldId id="790" r:id="rId50"/>
    <p:sldId id="782" r:id="rId51"/>
    <p:sldId id="791" r:id="rId52"/>
    <p:sldId id="799" r:id="rId53"/>
    <p:sldId id="737" r:id="rId54"/>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FF3300"/>
    <a:srgbClr val="0066CC"/>
    <a:srgbClr val="CC3399"/>
    <a:srgbClr val="CC3300"/>
    <a:srgbClr val="660066"/>
    <a:srgbClr val="9933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5" autoAdjust="0"/>
    <p:restoredTop sz="94718" autoAdjust="0"/>
  </p:normalViewPr>
  <p:slideViewPr>
    <p:cSldViewPr>
      <p:cViewPr varScale="1">
        <p:scale>
          <a:sx n="123" d="100"/>
          <a:sy n="123" d="100"/>
        </p:scale>
        <p:origin x="13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a:extLst>
              <a:ext uri="{FF2B5EF4-FFF2-40B4-BE49-F238E27FC236}">
                <a16:creationId xmlns:a16="http://schemas.microsoft.com/office/drawing/2014/main" id="{21A8A4AE-EDBB-455B-896B-A5437C147A5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tr-TR"/>
          </a:p>
        </p:txBody>
      </p:sp>
      <p:sp>
        <p:nvSpPr>
          <p:cNvPr id="3" name="2 Veri Yer Tutucusu">
            <a:extLst>
              <a:ext uri="{FF2B5EF4-FFF2-40B4-BE49-F238E27FC236}">
                <a16:creationId xmlns:a16="http://schemas.microsoft.com/office/drawing/2014/main" id="{DCE358F4-CDF7-424A-92F4-9251E885CBC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CE0D664-7E49-4012-A5CA-91C096C36D99}" type="datetimeFigureOut">
              <a:rPr lang="tr-TR"/>
              <a:pPr>
                <a:defRPr/>
              </a:pPr>
              <a:t>14.08.2024</a:t>
            </a:fld>
            <a:endParaRPr lang="tr-TR"/>
          </a:p>
        </p:txBody>
      </p:sp>
      <p:sp>
        <p:nvSpPr>
          <p:cNvPr id="4" name="3 Altbilgi Yer Tutucusu">
            <a:extLst>
              <a:ext uri="{FF2B5EF4-FFF2-40B4-BE49-F238E27FC236}">
                <a16:creationId xmlns:a16="http://schemas.microsoft.com/office/drawing/2014/main" id="{3A84ACD1-4909-4CC2-A14D-95B247A331B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tr-TR"/>
          </a:p>
        </p:txBody>
      </p:sp>
      <p:sp>
        <p:nvSpPr>
          <p:cNvPr id="5" name="4 Slayt Numarası Yer Tutucusu">
            <a:extLst>
              <a:ext uri="{FF2B5EF4-FFF2-40B4-BE49-F238E27FC236}">
                <a16:creationId xmlns:a16="http://schemas.microsoft.com/office/drawing/2014/main" id="{CB8F3F21-DDAD-4599-B8A1-808C185F2BF6}"/>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60392E2-5029-4FDA-8440-5BE253D67E65}"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16="http://schemas.microsoft.com/office/drawing/2014/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a:extLst>
              <a:ext uri="{FF2B5EF4-FFF2-40B4-BE49-F238E27FC236}">
                <a16:creationId xmlns:a16="http://schemas.microsoft.com/office/drawing/2014/main" id="{F94A9964-4FD3-4E79-BFEE-1F15FB890C6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tr-TR"/>
          </a:p>
        </p:txBody>
      </p:sp>
      <p:sp>
        <p:nvSpPr>
          <p:cNvPr id="3" name="2 Veri Yer Tutucusu">
            <a:extLst>
              <a:ext uri="{FF2B5EF4-FFF2-40B4-BE49-F238E27FC236}">
                <a16:creationId xmlns:a16="http://schemas.microsoft.com/office/drawing/2014/main" id="{2624E009-8A4A-4DCA-9117-7588C405FB9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925B1A3-26DB-4863-91A4-C09DABD0C861}" type="datetimeFigureOut">
              <a:rPr lang="tr-TR"/>
              <a:t>14.08.2024</a:t>
            </a:fld>
            <a:endParaRPr lang="tr-TR"/>
          </a:p>
        </p:txBody>
      </p:sp>
      <p:sp>
        <p:nvSpPr>
          <p:cNvPr id="4" name="3 Slayt Görüntüsü Yer Tutucusu">
            <a:extLst>
              <a:ext uri="{FF2B5EF4-FFF2-40B4-BE49-F238E27FC236}">
                <a16:creationId xmlns:a16="http://schemas.microsoft.com/office/drawing/2014/main" id="{82229EAE-1A42-4B24-9A29-BFCE15CB6AD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a:extLst>
              <a:ext uri="{FF2B5EF4-FFF2-40B4-BE49-F238E27FC236}">
                <a16:creationId xmlns:a16="http://schemas.microsoft.com/office/drawing/2014/main" id="{84530B03-49F8-4A7D-ACB1-2A77F00EB5D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a:t>Click to edit the actual text styles</a:t>
            </a:r>
          </a:p>
          <a:p>
            <a:pPr lvl="1"/>
            <a:r>
              <a:rPr lang="tr-TR" noProof="0"/>
              <a:t>Second level</a:t>
            </a:r>
          </a:p>
          <a:p>
            <a:pPr lvl="2"/>
            <a:r>
              <a:rPr lang="tr-TR" noProof="0"/>
              <a:t>Third level</a:t>
            </a:r>
          </a:p>
          <a:p>
            <a:pPr lvl="3"/>
            <a:r>
              <a:rPr lang="tr-TR" noProof="0"/>
              <a:t>Fourth level</a:t>
            </a:r>
          </a:p>
          <a:p>
            <a:pPr lvl="4"/>
            <a:r>
              <a:rPr lang="tr-TR" noProof="0"/>
              <a:t>Fifth level</a:t>
            </a:r>
          </a:p>
        </p:txBody>
      </p:sp>
      <p:sp>
        <p:nvSpPr>
          <p:cNvPr id="6" name="5 Altbilgi Yer Tutucusu">
            <a:extLst>
              <a:ext uri="{FF2B5EF4-FFF2-40B4-BE49-F238E27FC236}">
                <a16:creationId xmlns:a16="http://schemas.microsoft.com/office/drawing/2014/main" id="{ED51386D-94ED-42FF-A375-F1797A62802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tr-TR"/>
          </a:p>
        </p:txBody>
      </p:sp>
      <p:sp>
        <p:nvSpPr>
          <p:cNvPr id="7" name="6 Slayt Numarası Yer Tutucusu">
            <a:extLst>
              <a:ext uri="{FF2B5EF4-FFF2-40B4-BE49-F238E27FC236}">
                <a16:creationId xmlns:a16="http://schemas.microsoft.com/office/drawing/2014/main" id="{02FE8691-7E59-4CF0-B26B-962B3E0F244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9F39650-BA48-46D3-87C3-06063D79FFF9}" type="slidenum">
              <a:rPr lang="tr-TR" altLang="tr-T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audio" Target="../media/audio1.wav"/><Relationship Id="rId1" Type="http://schemas.openxmlformats.org/officeDocument/2006/relationships/themeOverride" Target="../theme/themeOverride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audio" Target="../media/audio1.wav"/><Relationship Id="rId1" Type="http://schemas.openxmlformats.org/officeDocument/2006/relationships/themeOverride" Target="../theme/themeOverride2.xml"/><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4" name="29 Veri Yer Tutucusu">
            <a:extLst>
              <a:ext uri="{FF2B5EF4-FFF2-40B4-BE49-F238E27FC236}">
                <a16:creationId xmlns:a16="http://schemas.microsoft.com/office/drawing/2014/main" id="{A91B46E6-9631-41C3-BF25-20A825A874FA}"/>
              </a:ext>
            </a:extLst>
          </p:cNvPr>
          <p:cNvSpPr>
            <a:spLocks noGrp="1"/>
          </p:cNvSpPr>
          <p:nvPr>
            <p:ph type="dt" sz="half" idx="10"/>
          </p:nvPr>
        </p:nvSpPr>
        <p:spPr/>
        <p:txBody>
          <a:bodyPr/>
          <a:lstStyle>
            <a:lvl1pPr>
              <a:defRPr/>
            </a:lvl1pPr>
          </a:lstStyle>
          <a:p>
            <a:pPr>
              <a:defRPr/>
            </a:pPr>
            <a:fld id="{077D5FBF-DC7A-4DF3-A3FF-8D5E67760FA4}" type="datetimeFigureOut">
              <a:rPr lang="tr-TR"/>
              <a:pPr>
                <a:defRPr/>
              </a:pPr>
              <a:t>14.08.2024</a:t>
            </a:fld>
            <a:endParaRPr lang="tr-TR"/>
          </a:p>
        </p:txBody>
      </p:sp>
      <p:sp>
        <p:nvSpPr>
          <p:cNvPr id="5" name="18 Altbilgi Yer Tutucusu">
            <a:extLst>
              <a:ext uri="{FF2B5EF4-FFF2-40B4-BE49-F238E27FC236}">
                <a16:creationId xmlns:a16="http://schemas.microsoft.com/office/drawing/2014/main" id="{29CC62F7-86A8-4EAB-811F-F61D412B7A1C}"/>
              </a:ext>
            </a:extLst>
          </p:cNvPr>
          <p:cNvSpPr>
            <a:spLocks noGrp="1"/>
          </p:cNvSpPr>
          <p:nvPr>
            <p:ph type="ftr" sz="quarter" idx="11"/>
          </p:nvPr>
        </p:nvSpPr>
        <p:spPr/>
        <p:txBody>
          <a:bodyPr/>
          <a:lstStyle>
            <a:lvl1pPr>
              <a:defRPr/>
            </a:lvl1pPr>
          </a:lstStyle>
          <a:p>
            <a:pPr>
              <a:defRPr/>
            </a:pPr>
            <a:endParaRPr lang="tr-TR"/>
          </a:p>
        </p:txBody>
      </p:sp>
      <p:sp>
        <p:nvSpPr>
          <p:cNvPr id="6" name="26 Slayt Numarası Yer Tutucusu">
            <a:extLst>
              <a:ext uri="{FF2B5EF4-FFF2-40B4-BE49-F238E27FC236}">
                <a16:creationId xmlns:a16="http://schemas.microsoft.com/office/drawing/2014/main" id="{86BAECA9-20F3-4692-8CEE-BEB5F5CC0A33}"/>
              </a:ext>
            </a:extLst>
          </p:cNvPr>
          <p:cNvSpPr>
            <a:spLocks noGrp="1"/>
          </p:cNvSpPr>
          <p:nvPr>
            <p:ph type="sldNum" sz="quarter" idx="12"/>
          </p:nvPr>
        </p:nvSpPr>
        <p:spPr/>
        <p:txBody>
          <a:bodyPr/>
          <a:lstStyle>
            <a:lvl1pPr>
              <a:defRPr>
                <a:solidFill>
                  <a:srgbClr val="D1EAEE"/>
                </a:solidFill>
              </a:defRPr>
            </a:lvl1pPr>
          </a:lstStyle>
          <a:p>
            <a:pPr>
              <a:defRPr/>
            </a:pPr>
            <a:fld id="{BCBCE7A5-9DD8-47B7-8161-3C8B0C77BDBF}" type="slidenum">
              <a:rPr lang="tr-TR" altLang="tr-TR"/>
              <a:pPr>
                <a:defRPr/>
              </a:pPr>
              <a:t>‹#›</a:t>
            </a:fld>
            <a:endParaRPr lang="tr-TR" altLang="tr-TR"/>
          </a:p>
        </p:txBody>
      </p:sp>
    </p:spTree>
    <p:extLst>
      <p:ext uri="{BB962C8B-B14F-4D97-AF65-F5344CB8AC3E}">
        <p14:creationId xmlns:p14="http://schemas.microsoft.com/office/powerpoint/2010/main" val="2527262918"/>
      </p:ext>
    </p:extLst>
  </p:cSld>
  <p:clrMapOvr>
    <a:overrideClrMapping bg1="dk1" tx1="lt1" bg2="dk2" tx2="lt2" accent1="accent1" accent2="accent2" accent3="accent3" accent4="accent4" accent5="accent5" accent6="accent6" hlink="hlink" folHlink="folHlink"/>
  </p:clrMapOvr>
  <p:transition spd="med">
    <p:wipe dir="d"/>
    <p:sndAc>
      <p:stSnd>
        <p:snd r:embed="rId2"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a:extLst>
              <a:ext uri="{FF2B5EF4-FFF2-40B4-BE49-F238E27FC236}">
                <a16:creationId xmlns:a16="http://schemas.microsoft.com/office/drawing/2014/main" id="{B85F4D69-5CDA-451D-96B1-C4AC68FADBA0}"/>
              </a:ext>
            </a:extLst>
          </p:cNvPr>
          <p:cNvSpPr>
            <a:spLocks noGrp="1"/>
          </p:cNvSpPr>
          <p:nvPr>
            <p:ph type="dt" sz="half" idx="10"/>
          </p:nvPr>
        </p:nvSpPr>
        <p:spPr/>
        <p:txBody>
          <a:bodyPr/>
          <a:lstStyle>
            <a:lvl1pPr>
              <a:defRPr/>
            </a:lvl1pPr>
          </a:lstStyle>
          <a:p>
            <a:pPr>
              <a:defRPr/>
            </a:pPr>
            <a:fld id="{D0BD35BF-2816-4E0C-9A2C-524D61773624}" type="datetimeFigureOut">
              <a:rPr lang="tr-TR"/>
              <a:pPr>
                <a:defRPr/>
              </a:pPr>
              <a:t>14.08.2024</a:t>
            </a:fld>
            <a:endParaRPr lang="tr-TR"/>
          </a:p>
        </p:txBody>
      </p:sp>
      <p:sp>
        <p:nvSpPr>
          <p:cNvPr id="5" name="21 Altbilgi Yer Tutucusu">
            <a:extLst>
              <a:ext uri="{FF2B5EF4-FFF2-40B4-BE49-F238E27FC236}">
                <a16:creationId xmlns:a16="http://schemas.microsoft.com/office/drawing/2014/main" id="{BEE094CA-BE86-47E8-A308-5A4B13023E09}"/>
              </a:ext>
            </a:extLst>
          </p:cNvPr>
          <p:cNvSpPr>
            <a:spLocks noGrp="1"/>
          </p:cNvSpPr>
          <p:nvPr>
            <p:ph type="ftr" sz="quarter" idx="11"/>
          </p:nvPr>
        </p:nvSpPr>
        <p:spPr/>
        <p:txBody>
          <a:bodyPr/>
          <a:lstStyle>
            <a:lvl1pPr>
              <a:defRPr/>
            </a:lvl1pPr>
          </a:lstStyle>
          <a:p>
            <a:pPr>
              <a:defRPr/>
            </a:pPr>
            <a:endParaRPr lang="tr-TR"/>
          </a:p>
        </p:txBody>
      </p:sp>
      <p:sp>
        <p:nvSpPr>
          <p:cNvPr id="6" name="17 Slayt Numarası Yer Tutucusu">
            <a:extLst>
              <a:ext uri="{FF2B5EF4-FFF2-40B4-BE49-F238E27FC236}">
                <a16:creationId xmlns:a16="http://schemas.microsoft.com/office/drawing/2014/main" id="{C5ACE91A-C6C4-4E85-92F5-77B5858EA033}"/>
              </a:ext>
            </a:extLst>
          </p:cNvPr>
          <p:cNvSpPr>
            <a:spLocks noGrp="1"/>
          </p:cNvSpPr>
          <p:nvPr>
            <p:ph type="sldNum" sz="quarter" idx="12"/>
          </p:nvPr>
        </p:nvSpPr>
        <p:spPr/>
        <p:txBody>
          <a:bodyPr/>
          <a:lstStyle>
            <a:lvl1pPr>
              <a:defRPr/>
            </a:lvl1pPr>
          </a:lstStyle>
          <a:p>
            <a:pPr>
              <a:defRPr/>
            </a:pPr>
            <a:fld id="{FB9CAB8D-F6E5-4599-A3FD-C2075A86CF71}" type="slidenum">
              <a:rPr lang="tr-TR" altLang="tr-TR"/>
              <a:pPr>
                <a:defRPr/>
              </a:pPr>
              <a:t>‹#›</a:t>
            </a:fld>
            <a:endParaRPr lang="tr-TR" altLang="tr-TR"/>
          </a:p>
        </p:txBody>
      </p:sp>
    </p:spTree>
    <p:extLst>
      <p:ext uri="{BB962C8B-B14F-4D97-AF65-F5344CB8AC3E}">
        <p14:creationId xmlns:p14="http://schemas.microsoft.com/office/powerpoint/2010/main" val="1644832151"/>
      </p:ext>
    </p:extLst>
  </p:cSld>
  <p:clrMapOvr>
    <a:masterClrMapping/>
  </p:clrMapOvr>
  <p:transition spd="med">
    <p:wipe dir="d"/>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a:extLst>
              <a:ext uri="{FF2B5EF4-FFF2-40B4-BE49-F238E27FC236}">
                <a16:creationId xmlns:a16="http://schemas.microsoft.com/office/drawing/2014/main" id="{3C164443-1841-4A57-89CB-67C39A88CD17}"/>
              </a:ext>
            </a:extLst>
          </p:cNvPr>
          <p:cNvSpPr>
            <a:spLocks noGrp="1"/>
          </p:cNvSpPr>
          <p:nvPr>
            <p:ph type="dt" sz="half" idx="10"/>
          </p:nvPr>
        </p:nvSpPr>
        <p:spPr/>
        <p:txBody>
          <a:bodyPr/>
          <a:lstStyle>
            <a:lvl1pPr>
              <a:defRPr/>
            </a:lvl1pPr>
          </a:lstStyle>
          <a:p>
            <a:pPr>
              <a:defRPr/>
            </a:pPr>
            <a:fld id="{4B670223-39AD-4021-BE7F-CA3004FF637C}" type="datetimeFigureOut">
              <a:rPr lang="tr-TR"/>
              <a:pPr>
                <a:defRPr/>
              </a:pPr>
              <a:t>14.08.2024</a:t>
            </a:fld>
            <a:endParaRPr lang="tr-TR"/>
          </a:p>
        </p:txBody>
      </p:sp>
      <p:sp>
        <p:nvSpPr>
          <p:cNvPr id="5" name="21 Altbilgi Yer Tutucusu">
            <a:extLst>
              <a:ext uri="{FF2B5EF4-FFF2-40B4-BE49-F238E27FC236}">
                <a16:creationId xmlns:a16="http://schemas.microsoft.com/office/drawing/2014/main" id="{1507D627-9E67-4EA3-8BBD-9144BE7914B8}"/>
              </a:ext>
            </a:extLst>
          </p:cNvPr>
          <p:cNvSpPr>
            <a:spLocks noGrp="1"/>
          </p:cNvSpPr>
          <p:nvPr>
            <p:ph type="ftr" sz="quarter" idx="11"/>
          </p:nvPr>
        </p:nvSpPr>
        <p:spPr/>
        <p:txBody>
          <a:bodyPr/>
          <a:lstStyle>
            <a:lvl1pPr>
              <a:defRPr/>
            </a:lvl1pPr>
          </a:lstStyle>
          <a:p>
            <a:pPr>
              <a:defRPr/>
            </a:pPr>
            <a:endParaRPr lang="tr-TR"/>
          </a:p>
        </p:txBody>
      </p:sp>
      <p:sp>
        <p:nvSpPr>
          <p:cNvPr id="6" name="17 Slayt Numarası Yer Tutucusu">
            <a:extLst>
              <a:ext uri="{FF2B5EF4-FFF2-40B4-BE49-F238E27FC236}">
                <a16:creationId xmlns:a16="http://schemas.microsoft.com/office/drawing/2014/main" id="{A50E303A-CB13-4553-8160-27D3D6F69007}"/>
              </a:ext>
            </a:extLst>
          </p:cNvPr>
          <p:cNvSpPr>
            <a:spLocks noGrp="1"/>
          </p:cNvSpPr>
          <p:nvPr>
            <p:ph type="sldNum" sz="quarter" idx="12"/>
          </p:nvPr>
        </p:nvSpPr>
        <p:spPr/>
        <p:txBody>
          <a:bodyPr/>
          <a:lstStyle>
            <a:lvl1pPr>
              <a:defRPr/>
            </a:lvl1pPr>
          </a:lstStyle>
          <a:p>
            <a:pPr>
              <a:defRPr/>
            </a:pPr>
            <a:fld id="{D79115C3-6B5C-46D4-9195-ED06F4F19A89}" type="slidenum">
              <a:rPr lang="tr-TR" altLang="tr-TR"/>
              <a:pPr>
                <a:defRPr/>
              </a:pPr>
              <a:t>‹#›</a:t>
            </a:fld>
            <a:endParaRPr lang="tr-TR" altLang="tr-TR"/>
          </a:p>
        </p:txBody>
      </p:sp>
    </p:spTree>
    <p:extLst>
      <p:ext uri="{BB962C8B-B14F-4D97-AF65-F5344CB8AC3E}">
        <p14:creationId xmlns:p14="http://schemas.microsoft.com/office/powerpoint/2010/main" val="84304347"/>
      </p:ext>
    </p:extLst>
  </p:cSld>
  <p:clrMapOvr>
    <a:masterClrMapping/>
  </p:clrMapOvr>
  <p:transition spd="med">
    <p:wipe dir="d"/>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a:extLst>
              <a:ext uri="{FF2B5EF4-FFF2-40B4-BE49-F238E27FC236}">
                <a16:creationId xmlns:a16="http://schemas.microsoft.com/office/drawing/2014/main" id="{61779C17-8EAC-490D-B79E-31B399A38630}"/>
              </a:ext>
            </a:extLst>
          </p:cNvPr>
          <p:cNvSpPr>
            <a:spLocks noGrp="1"/>
          </p:cNvSpPr>
          <p:nvPr>
            <p:ph type="dt" sz="half" idx="10"/>
          </p:nvPr>
        </p:nvSpPr>
        <p:spPr/>
        <p:txBody>
          <a:bodyPr/>
          <a:lstStyle>
            <a:lvl1pPr>
              <a:defRPr/>
            </a:lvl1pPr>
          </a:lstStyle>
          <a:p>
            <a:pPr>
              <a:defRPr/>
            </a:pPr>
            <a:fld id="{A0326290-5BC8-47E9-87A2-6395A1D53EB4}" type="datetimeFigureOut">
              <a:rPr lang="tr-TR"/>
              <a:pPr>
                <a:defRPr/>
              </a:pPr>
              <a:t>14.08.2024</a:t>
            </a:fld>
            <a:endParaRPr lang="tr-TR"/>
          </a:p>
        </p:txBody>
      </p:sp>
      <p:sp>
        <p:nvSpPr>
          <p:cNvPr id="5" name="21 Altbilgi Yer Tutucusu">
            <a:extLst>
              <a:ext uri="{FF2B5EF4-FFF2-40B4-BE49-F238E27FC236}">
                <a16:creationId xmlns:a16="http://schemas.microsoft.com/office/drawing/2014/main" id="{FFD5BAF1-FA43-49B2-BBFF-6D5722B4987D}"/>
              </a:ext>
            </a:extLst>
          </p:cNvPr>
          <p:cNvSpPr>
            <a:spLocks noGrp="1"/>
          </p:cNvSpPr>
          <p:nvPr>
            <p:ph type="ftr" sz="quarter" idx="11"/>
          </p:nvPr>
        </p:nvSpPr>
        <p:spPr/>
        <p:txBody>
          <a:bodyPr/>
          <a:lstStyle>
            <a:lvl1pPr>
              <a:defRPr/>
            </a:lvl1pPr>
          </a:lstStyle>
          <a:p>
            <a:pPr>
              <a:defRPr/>
            </a:pPr>
            <a:endParaRPr lang="tr-TR"/>
          </a:p>
        </p:txBody>
      </p:sp>
      <p:sp>
        <p:nvSpPr>
          <p:cNvPr id="6" name="17 Slayt Numarası Yer Tutucusu">
            <a:extLst>
              <a:ext uri="{FF2B5EF4-FFF2-40B4-BE49-F238E27FC236}">
                <a16:creationId xmlns:a16="http://schemas.microsoft.com/office/drawing/2014/main" id="{EF9E6EE0-EFB3-4A1C-AA6A-3CC1CAFB3424}"/>
              </a:ext>
            </a:extLst>
          </p:cNvPr>
          <p:cNvSpPr>
            <a:spLocks noGrp="1"/>
          </p:cNvSpPr>
          <p:nvPr>
            <p:ph type="sldNum" sz="quarter" idx="12"/>
          </p:nvPr>
        </p:nvSpPr>
        <p:spPr/>
        <p:txBody>
          <a:bodyPr/>
          <a:lstStyle>
            <a:lvl1pPr>
              <a:defRPr/>
            </a:lvl1pPr>
          </a:lstStyle>
          <a:p>
            <a:pPr>
              <a:defRPr/>
            </a:pPr>
            <a:fld id="{19CAA328-7E87-42EF-950B-7A208DE03CCC}" type="slidenum">
              <a:rPr lang="tr-TR" altLang="tr-TR"/>
              <a:pPr>
                <a:defRPr/>
              </a:pPr>
              <a:t>‹#›</a:t>
            </a:fld>
            <a:endParaRPr lang="tr-TR" altLang="tr-TR"/>
          </a:p>
        </p:txBody>
      </p:sp>
    </p:spTree>
    <p:extLst>
      <p:ext uri="{BB962C8B-B14F-4D97-AF65-F5344CB8AC3E}">
        <p14:creationId xmlns:p14="http://schemas.microsoft.com/office/powerpoint/2010/main" val="2558075354"/>
      </p:ext>
    </p:extLst>
  </p:cSld>
  <p:clrMapOvr>
    <a:masterClrMapping/>
  </p:clrMapOvr>
  <p:transition spd="med">
    <p:wipe dir="d"/>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4" name="3 Veri Yer Tutucusu">
            <a:extLst>
              <a:ext uri="{FF2B5EF4-FFF2-40B4-BE49-F238E27FC236}">
                <a16:creationId xmlns:a16="http://schemas.microsoft.com/office/drawing/2014/main" id="{97CF4AAE-29C8-4570-B2C2-31E344360579}"/>
              </a:ext>
            </a:extLst>
          </p:cNvPr>
          <p:cNvSpPr>
            <a:spLocks noGrp="1"/>
          </p:cNvSpPr>
          <p:nvPr>
            <p:ph type="dt" sz="half" idx="10"/>
          </p:nvPr>
        </p:nvSpPr>
        <p:spPr/>
        <p:txBody>
          <a:bodyPr/>
          <a:lstStyle>
            <a:lvl1pPr>
              <a:defRPr/>
            </a:lvl1pPr>
          </a:lstStyle>
          <a:p>
            <a:pPr>
              <a:defRPr/>
            </a:pPr>
            <a:fld id="{87E07F43-2FD2-4210-9CB1-51430EEB2F24}" type="datetimeFigureOut">
              <a:rPr lang="tr-TR"/>
              <a:pPr>
                <a:defRPr/>
              </a:pPr>
              <a:t>14.08.2024</a:t>
            </a:fld>
            <a:endParaRPr lang="tr-TR"/>
          </a:p>
        </p:txBody>
      </p:sp>
      <p:sp>
        <p:nvSpPr>
          <p:cNvPr id="5" name="4 Altbilgi Yer Tutucusu">
            <a:extLst>
              <a:ext uri="{FF2B5EF4-FFF2-40B4-BE49-F238E27FC236}">
                <a16:creationId xmlns:a16="http://schemas.microsoft.com/office/drawing/2014/main" id="{09836FD7-7F3A-4AC7-83C6-E171290DEE2F}"/>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FA34AA6F-A1F3-4EF5-83F4-42CCE9D5BEE3}"/>
              </a:ext>
            </a:extLst>
          </p:cNvPr>
          <p:cNvSpPr>
            <a:spLocks noGrp="1"/>
          </p:cNvSpPr>
          <p:nvPr>
            <p:ph type="sldNum" sz="quarter" idx="12"/>
          </p:nvPr>
        </p:nvSpPr>
        <p:spPr/>
        <p:txBody>
          <a:bodyPr/>
          <a:lstStyle>
            <a:lvl1pPr>
              <a:defRPr>
                <a:solidFill>
                  <a:srgbClr val="D1EAEE"/>
                </a:solidFill>
              </a:defRPr>
            </a:lvl1pPr>
          </a:lstStyle>
          <a:p>
            <a:pPr>
              <a:defRPr/>
            </a:pPr>
            <a:fld id="{B1DD3E99-7D2E-4B55-B391-D4B5175853D2}" type="slidenum">
              <a:rPr lang="tr-TR" altLang="tr-TR"/>
              <a:pPr>
                <a:defRPr/>
              </a:pPr>
              <a:t>‹#›</a:t>
            </a:fld>
            <a:endParaRPr lang="tr-TR" altLang="tr-TR"/>
          </a:p>
        </p:txBody>
      </p:sp>
    </p:spTree>
    <p:extLst>
      <p:ext uri="{BB962C8B-B14F-4D97-AF65-F5344CB8AC3E}">
        <p14:creationId xmlns:p14="http://schemas.microsoft.com/office/powerpoint/2010/main" val="1491975516"/>
      </p:ext>
    </p:extLst>
  </p:cSld>
  <p:clrMapOvr>
    <a:overrideClrMapping bg1="dk1" tx1="lt1" bg2="dk2" tx2="lt2" accent1="accent1" accent2="accent2" accent3="accent3" accent4="accent4" accent5="accent5" accent6="accent6" hlink="hlink" folHlink="folHlink"/>
  </p:clrMapOvr>
  <p:transition spd="med">
    <p:wipe dir="d"/>
    <p:sndAc>
      <p:stSnd>
        <p:snd r:embed="rId2"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9 Veri Yer Tutucusu">
            <a:extLst>
              <a:ext uri="{FF2B5EF4-FFF2-40B4-BE49-F238E27FC236}">
                <a16:creationId xmlns:a16="http://schemas.microsoft.com/office/drawing/2014/main" id="{457EC25F-888A-4300-8CCE-EF109B79CF9B}"/>
              </a:ext>
            </a:extLst>
          </p:cNvPr>
          <p:cNvSpPr>
            <a:spLocks noGrp="1"/>
          </p:cNvSpPr>
          <p:nvPr>
            <p:ph type="dt" sz="half" idx="10"/>
          </p:nvPr>
        </p:nvSpPr>
        <p:spPr/>
        <p:txBody>
          <a:bodyPr/>
          <a:lstStyle>
            <a:lvl1pPr>
              <a:defRPr/>
            </a:lvl1pPr>
          </a:lstStyle>
          <a:p>
            <a:pPr>
              <a:defRPr/>
            </a:pPr>
            <a:fld id="{63F7012E-2011-4528-BF90-45DB0096B3DC}" type="datetimeFigureOut">
              <a:rPr lang="tr-TR"/>
              <a:pPr>
                <a:defRPr/>
              </a:pPr>
              <a:t>14.08.2024</a:t>
            </a:fld>
            <a:endParaRPr lang="tr-TR"/>
          </a:p>
        </p:txBody>
      </p:sp>
      <p:sp>
        <p:nvSpPr>
          <p:cNvPr id="6" name="21 Altbilgi Yer Tutucusu">
            <a:extLst>
              <a:ext uri="{FF2B5EF4-FFF2-40B4-BE49-F238E27FC236}">
                <a16:creationId xmlns:a16="http://schemas.microsoft.com/office/drawing/2014/main" id="{6247337C-A766-4C5E-AF32-AECD7CF0FEC6}"/>
              </a:ext>
            </a:extLst>
          </p:cNvPr>
          <p:cNvSpPr>
            <a:spLocks noGrp="1"/>
          </p:cNvSpPr>
          <p:nvPr>
            <p:ph type="ftr" sz="quarter" idx="11"/>
          </p:nvPr>
        </p:nvSpPr>
        <p:spPr/>
        <p:txBody>
          <a:bodyPr/>
          <a:lstStyle>
            <a:lvl1pPr>
              <a:defRPr/>
            </a:lvl1pPr>
          </a:lstStyle>
          <a:p>
            <a:pPr>
              <a:defRPr/>
            </a:pPr>
            <a:endParaRPr lang="tr-TR"/>
          </a:p>
        </p:txBody>
      </p:sp>
      <p:sp>
        <p:nvSpPr>
          <p:cNvPr id="7" name="17 Slayt Numarası Yer Tutucusu">
            <a:extLst>
              <a:ext uri="{FF2B5EF4-FFF2-40B4-BE49-F238E27FC236}">
                <a16:creationId xmlns:a16="http://schemas.microsoft.com/office/drawing/2014/main" id="{EF946BAB-4D8C-4C4D-BB47-5A642DDB4806}"/>
              </a:ext>
            </a:extLst>
          </p:cNvPr>
          <p:cNvSpPr>
            <a:spLocks noGrp="1"/>
          </p:cNvSpPr>
          <p:nvPr>
            <p:ph type="sldNum" sz="quarter" idx="12"/>
          </p:nvPr>
        </p:nvSpPr>
        <p:spPr/>
        <p:txBody>
          <a:bodyPr/>
          <a:lstStyle>
            <a:lvl1pPr>
              <a:defRPr/>
            </a:lvl1pPr>
          </a:lstStyle>
          <a:p>
            <a:pPr>
              <a:defRPr/>
            </a:pPr>
            <a:fld id="{586D95D8-D8F6-44E8-9CF9-96DDCC469AC5}" type="slidenum">
              <a:rPr lang="tr-TR" altLang="tr-TR"/>
              <a:pPr>
                <a:defRPr/>
              </a:pPr>
              <a:t>‹#›</a:t>
            </a:fld>
            <a:endParaRPr lang="tr-TR" altLang="tr-TR"/>
          </a:p>
        </p:txBody>
      </p:sp>
    </p:spTree>
    <p:extLst>
      <p:ext uri="{BB962C8B-B14F-4D97-AF65-F5344CB8AC3E}">
        <p14:creationId xmlns:p14="http://schemas.microsoft.com/office/powerpoint/2010/main" val="3609715641"/>
      </p:ext>
    </p:extLst>
  </p:cSld>
  <p:clrMapOvr>
    <a:masterClrMapping/>
  </p:clrMapOvr>
  <p:transition spd="med">
    <p:wipe dir="d"/>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9 Veri Yer Tutucusu">
            <a:extLst>
              <a:ext uri="{FF2B5EF4-FFF2-40B4-BE49-F238E27FC236}">
                <a16:creationId xmlns:a16="http://schemas.microsoft.com/office/drawing/2014/main" id="{540DFBE6-786E-4F7A-BD60-8698D14C55C1}"/>
              </a:ext>
            </a:extLst>
          </p:cNvPr>
          <p:cNvSpPr>
            <a:spLocks noGrp="1"/>
          </p:cNvSpPr>
          <p:nvPr>
            <p:ph type="dt" sz="half" idx="10"/>
          </p:nvPr>
        </p:nvSpPr>
        <p:spPr/>
        <p:txBody>
          <a:bodyPr/>
          <a:lstStyle>
            <a:lvl1pPr>
              <a:defRPr/>
            </a:lvl1pPr>
          </a:lstStyle>
          <a:p>
            <a:pPr>
              <a:defRPr/>
            </a:pPr>
            <a:fld id="{762EEB3E-11A4-4156-80CD-1C7AE025B8E8}" type="datetimeFigureOut">
              <a:rPr lang="tr-TR"/>
              <a:pPr>
                <a:defRPr/>
              </a:pPr>
              <a:t>14.08.2024</a:t>
            </a:fld>
            <a:endParaRPr lang="tr-TR"/>
          </a:p>
        </p:txBody>
      </p:sp>
      <p:sp>
        <p:nvSpPr>
          <p:cNvPr id="8" name="21 Altbilgi Yer Tutucusu">
            <a:extLst>
              <a:ext uri="{FF2B5EF4-FFF2-40B4-BE49-F238E27FC236}">
                <a16:creationId xmlns:a16="http://schemas.microsoft.com/office/drawing/2014/main" id="{5F782117-2270-4521-BB73-30A85B0CDC99}"/>
              </a:ext>
            </a:extLst>
          </p:cNvPr>
          <p:cNvSpPr>
            <a:spLocks noGrp="1"/>
          </p:cNvSpPr>
          <p:nvPr>
            <p:ph type="ftr" sz="quarter" idx="11"/>
          </p:nvPr>
        </p:nvSpPr>
        <p:spPr/>
        <p:txBody>
          <a:bodyPr/>
          <a:lstStyle>
            <a:lvl1pPr>
              <a:defRPr/>
            </a:lvl1pPr>
          </a:lstStyle>
          <a:p>
            <a:pPr>
              <a:defRPr/>
            </a:pPr>
            <a:endParaRPr lang="tr-TR"/>
          </a:p>
        </p:txBody>
      </p:sp>
      <p:sp>
        <p:nvSpPr>
          <p:cNvPr id="9" name="17 Slayt Numarası Yer Tutucusu">
            <a:extLst>
              <a:ext uri="{FF2B5EF4-FFF2-40B4-BE49-F238E27FC236}">
                <a16:creationId xmlns:a16="http://schemas.microsoft.com/office/drawing/2014/main" id="{175B5959-E086-4776-8C55-768AA358B16F}"/>
              </a:ext>
            </a:extLst>
          </p:cNvPr>
          <p:cNvSpPr>
            <a:spLocks noGrp="1"/>
          </p:cNvSpPr>
          <p:nvPr>
            <p:ph type="sldNum" sz="quarter" idx="12"/>
          </p:nvPr>
        </p:nvSpPr>
        <p:spPr/>
        <p:txBody>
          <a:bodyPr/>
          <a:lstStyle>
            <a:lvl1pPr>
              <a:defRPr/>
            </a:lvl1pPr>
          </a:lstStyle>
          <a:p>
            <a:pPr>
              <a:defRPr/>
            </a:pPr>
            <a:fld id="{30E7C7A7-43F1-4097-AF2C-8F8D1F075691}" type="slidenum">
              <a:rPr lang="tr-TR" altLang="tr-TR"/>
              <a:pPr>
                <a:defRPr/>
              </a:pPr>
              <a:t>‹#›</a:t>
            </a:fld>
            <a:endParaRPr lang="tr-TR" altLang="tr-TR"/>
          </a:p>
        </p:txBody>
      </p:sp>
    </p:spTree>
    <p:extLst>
      <p:ext uri="{BB962C8B-B14F-4D97-AF65-F5344CB8AC3E}">
        <p14:creationId xmlns:p14="http://schemas.microsoft.com/office/powerpoint/2010/main" val="1792874838"/>
      </p:ext>
    </p:extLst>
  </p:cSld>
  <p:clrMapOvr>
    <a:masterClrMapping/>
  </p:clrMapOvr>
  <p:transition spd="med">
    <p:wipe dir="d"/>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9 Veri Yer Tutucusu">
            <a:extLst>
              <a:ext uri="{FF2B5EF4-FFF2-40B4-BE49-F238E27FC236}">
                <a16:creationId xmlns:a16="http://schemas.microsoft.com/office/drawing/2014/main" id="{9E4A8D9D-582F-4965-814C-37BEA97A83CE}"/>
              </a:ext>
            </a:extLst>
          </p:cNvPr>
          <p:cNvSpPr>
            <a:spLocks noGrp="1"/>
          </p:cNvSpPr>
          <p:nvPr>
            <p:ph type="dt" sz="half" idx="10"/>
          </p:nvPr>
        </p:nvSpPr>
        <p:spPr/>
        <p:txBody>
          <a:bodyPr/>
          <a:lstStyle>
            <a:lvl1pPr>
              <a:defRPr/>
            </a:lvl1pPr>
          </a:lstStyle>
          <a:p>
            <a:pPr>
              <a:defRPr/>
            </a:pPr>
            <a:fld id="{B9A9C7A1-4E91-406D-882C-1C3B7085D4D4}" type="datetimeFigureOut">
              <a:rPr lang="tr-TR"/>
              <a:pPr>
                <a:defRPr/>
              </a:pPr>
              <a:t>14.08.2024</a:t>
            </a:fld>
            <a:endParaRPr lang="tr-TR"/>
          </a:p>
        </p:txBody>
      </p:sp>
      <p:sp>
        <p:nvSpPr>
          <p:cNvPr id="4" name="21 Altbilgi Yer Tutucusu">
            <a:extLst>
              <a:ext uri="{FF2B5EF4-FFF2-40B4-BE49-F238E27FC236}">
                <a16:creationId xmlns:a16="http://schemas.microsoft.com/office/drawing/2014/main" id="{EA4175D0-5BBF-44F8-A5BF-D8E4BE8B3364}"/>
              </a:ext>
            </a:extLst>
          </p:cNvPr>
          <p:cNvSpPr>
            <a:spLocks noGrp="1"/>
          </p:cNvSpPr>
          <p:nvPr>
            <p:ph type="ftr" sz="quarter" idx="11"/>
          </p:nvPr>
        </p:nvSpPr>
        <p:spPr/>
        <p:txBody>
          <a:bodyPr/>
          <a:lstStyle>
            <a:lvl1pPr>
              <a:defRPr/>
            </a:lvl1pPr>
          </a:lstStyle>
          <a:p>
            <a:pPr>
              <a:defRPr/>
            </a:pPr>
            <a:endParaRPr lang="tr-TR"/>
          </a:p>
        </p:txBody>
      </p:sp>
      <p:sp>
        <p:nvSpPr>
          <p:cNvPr id="5" name="17 Slayt Numarası Yer Tutucusu">
            <a:extLst>
              <a:ext uri="{FF2B5EF4-FFF2-40B4-BE49-F238E27FC236}">
                <a16:creationId xmlns:a16="http://schemas.microsoft.com/office/drawing/2014/main" id="{DEFDC43F-36CB-4D88-930A-DFF2D442F9D1}"/>
              </a:ext>
            </a:extLst>
          </p:cNvPr>
          <p:cNvSpPr>
            <a:spLocks noGrp="1"/>
          </p:cNvSpPr>
          <p:nvPr>
            <p:ph type="sldNum" sz="quarter" idx="12"/>
          </p:nvPr>
        </p:nvSpPr>
        <p:spPr/>
        <p:txBody>
          <a:bodyPr/>
          <a:lstStyle>
            <a:lvl1pPr>
              <a:defRPr/>
            </a:lvl1pPr>
          </a:lstStyle>
          <a:p>
            <a:pPr>
              <a:defRPr/>
            </a:pPr>
            <a:fld id="{3ACA552F-7BEC-4589-B17A-438CA4B350EE}" type="slidenum">
              <a:rPr lang="tr-TR" altLang="tr-TR"/>
              <a:pPr>
                <a:defRPr/>
              </a:pPr>
              <a:t>‹#›</a:t>
            </a:fld>
            <a:endParaRPr lang="tr-TR" altLang="tr-TR"/>
          </a:p>
        </p:txBody>
      </p:sp>
    </p:spTree>
    <p:extLst>
      <p:ext uri="{BB962C8B-B14F-4D97-AF65-F5344CB8AC3E}">
        <p14:creationId xmlns:p14="http://schemas.microsoft.com/office/powerpoint/2010/main" val="2019323728"/>
      </p:ext>
    </p:extLst>
  </p:cSld>
  <p:clrMapOvr>
    <a:masterClrMapping/>
  </p:clrMapOvr>
  <p:transition spd="med">
    <p:wipe dir="d"/>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a:extLst>
              <a:ext uri="{FF2B5EF4-FFF2-40B4-BE49-F238E27FC236}">
                <a16:creationId xmlns:a16="http://schemas.microsoft.com/office/drawing/2014/main" id="{3F9F1AC5-B383-49E2-87BA-9E74E005F87E}"/>
              </a:ext>
            </a:extLst>
          </p:cNvPr>
          <p:cNvSpPr>
            <a:spLocks noGrp="1"/>
          </p:cNvSpPr>
          <p:nvPr>
            <p:ph type="dt" sz="half" idx="10"/>
          </p:nvPr>
        </p:nvSpPr>
        <p:spPr/>
        <p:txBody>
          <a:bodyPr/>
          <a:lstStyle>
            <a:lvl1pPr>
              <a:defRPr/>
            </a:lvl1pPr>
          </a:lstStyle>
          <a:p>
            <a:pPr>
              <a:defRPr/>
            </a:pPr>
            <a:fld id="{6852ED05-30DA-48E0-A9F4-856A4B8BB863}" type="datetimeFigureOut">
              <a:rPr lang="tr-TR"/>
              <a:pPr>
                <a:defRPr/>
              </a:pPr>
              <a:t>14.08.2024</a:t>
            </a:fld>
            <a:endParaRPr lang="tr-TR"/>
          </a:p>
        </p:txBody>
      </p:sp>
      <p:sp>
        <p:nvSpPr>
          <p:cNvPr id="3" name="21 Altbilgi Yer Tutucusu">
            <a:extLst>
              <a:ext uri="{FF2B5EF4-FFF2-40B4-BE49-F238E27FC236}">
                <a16:creationId xmlns:a16="http://schemas.microsoft.com/office/drawing/2014/main" id="{B263256C-A485-4105-BBD8-A207B70F06E8}"/>
              </a:ext>
            </a:extLst>
          </p:cNvPr>
          <p:cNvSpPr>
            <a:spLocks noGrp="1"/>
          </p:cNvSpPr>
          <p:nvPr>
            <p:ph type="ftr" sz="quarter" idx="11"/>
          </p:nvPr>
        </p:nvSpPr>
        <p:spPr/>
        <p:txBody>
          <a:bodyPr/>
          <a:lstStyle>
            <a:lvl1pPr>
              <a:defRPr/>
            </a:lvl1pPr>
          </a:lstStyle>
          <a:p>
            <a:pPr>
              <a:defRPr/>
            </a:pPr>
            <a:endParaRPr lang="tr-TR"/>
          </a:p>
        </p:txBody>
      </p:sp>
      <p:sp>
        <p:nvSpPr>
          <p:cNvPr id="4" name="17 Slayt Numarası Yer Tutucusu">
            <a:extLst>
              <a:ext uri="{FF2B5EF4-FFF2-40B4-BE49-F238E27FC236}">
                <a16:creationId xmlns:a16="http://schemas.microsoft.com/office/drawing/2014/main" id="{8239600C-62A7-41CE-AA3E-DCECB7DFE4CD}"/>
              </a:ext>
            </a:extLst>
          </p:cNvPr>
          <p:cNvSpPr>
            <a:spLocks noGrp="1"/>
          </p:cNvSpPr>
          <p:nvPr>
            <p:ph type="sldNum" sz="quarter" idx="12"/>
          </p:nvPr>
        </p:nvSpPr>
        <p:spPr/>
        <p:txBody>
          <a:bodyPr/>
          <a:lstStyle>
            <a:lvl1pPr>
              <a:defRPr/>
            </a:lvl1pPr>
          </a:lstStyle>
          <a:p>
            <a:pPr>
              <a:defRPr/>
            </a:pPr>
            <a:fld id="{BDC66916-C24B-41B6-9A9F-A1EE4A9215FC}" type="slidenum">
              <a:rPr lang="tr-TR" altLang="tr-TR"/>
              <a:pPr>
                <a:defRPr/>
              </a:pPr>
              <a:t>‹#›</a:t>
            </a:fld>
            <a:endParaRPr lang="tr-TR" altLang="tr-TR"/>
          </a:p>
        </p:txBody>
      </p:sp>
    </p:spTree>
    <p:extLst>
      <p:ext uri="{BB962C8B-B14F-4D97-AF65-F5344CB8AC3E}">
        <p14:creationId xmlns:p14="http://schemas.microsoft.com/office/powerpoint/2010/main" val="2302143655"/>
      </p:ext>
    </p:extLst>
  </p:cSld>
  <p:clrMapOvr>
    <a:masterClrMapping/>
  </p:clrMapOvr>
  <p:transition spd="med">
    <p:wipe dir="d"/>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9 Veri Yer Tutucusu">
            <a:extLst>
              <a:ext uri="{FF2B5EF4-FFF2-40B4-BE49-F238E27FC236}">
                <a16:creationId xmlns:a16="http://schemas.microsoft.com/office/drawing/2014/main" id="{D3C82D5F-32B6-41C3-ABC9-388AD871CC14}"/>
              </a:ext>
            </a:extLst>
          </p:cNvPr>
          <p:cNvSpPr>
            <a:spLocks noGrp="1"/>
          </p:cNvSpPr>
          <p:nvPr>
            <p:ph type="dt" sz="half" idx="10"/>
          </p:nvPr>
        </p:nvSpPr>
        <p:spPr/>
        <p:txBody>
          <a:bodyPr/>
          <a:lstStyle>
            <a:lvl1pPr>
              <a:defRPr/>
            </a:lvl1pPr>
          </a:lstStyle>
          <a:p>
            <a:pPr>
              <a:defRPr/>
            </a:pPr>
            <a:fld id="{28CE87A4-3DCE-4654-9B9D-0CD49A56DA94}" type="datetimeFigureOut">
              <a:rPr lang="tr-TR"/>
              <a:pPr>
                <a:defRPr/>
              </a:pPr>
              <a:t>14.08.2024</a:t>
            </a:fld>
            <a:endParaRPr lang="tr-TR"/>
          </a:p>
        </p:txBody>
      </p:sp>
      <p:sp>
        <p:nvSpPr>
          <p:cNvPr id="6" name="21 Altbilgi Yer Tutucusu">
            <a:extLst>
              <a:ext uri="{FF2B5EF4-FFF2-40B4-BE49-F238E27FC236}">
                <a16:creationId xmlns:a16="http://schemas.microsoft.com/office/drawing/2014/main" id="{A8BCA313-07B1-434B-9ACB-A31238B0088E}"/>
              </a:ext>
            </a:extLst>
          </p:cNvPr>
          <p:cNvSpPr>
            <a:spLocks noGrp="1"/>
          </p:cNvSpPr>
          <p:nvPr>
            <p:ph type="ftr" sz="quarter" idx="11"/>
          </p:nvPr>
        </p:nvSpPr>
        <p:spPr/>
        <p:txBody>
          <a:bodyPr/>
          <a:lstStyle>
            <a:lvl1pPr>
              <a:defRPr/>
            </a:lvl1pPr>
          </a:lstStyle>
          <a:p>
            <a:pPr>
              <a:defRPr/>
            </a:pPr>
            <a:endParaRPr lang="tr-TR"/>
          </a:p>
        </p:txBody>
      </p:sp>
      <p:sp>
        <p:nvSpPr>
          <p:cNvPr id="7" name="17 Slayt Numarası Yer Tutucusu">
            <a:extLst>
              <a:ext uri="{FF2B5EF4-FFF2-40B4-BE49-F238E27FC236}">
                <a16:creationId xmlns:a16="http://schemas.microsoft.com/office/drawing/2014/main" id="{2448DDAF-98C8-49F3-8263-82119BB59783}"/>
              </a:ext>
            </a:extLst>
          </p:cNvPr>
          <p:cNvSpPr>
            <a:spLocks noGrp="1"/>
          </p:cNvSpPr>
          <p:nvPr>
            <p:ph type="sldNum" sz="quarter" idx="12"/>
          </p:nvPr>
        </p:nvSpPr>
        <p:spPr/>
        <p:txBody>
          <a:bodyPr/>
          <a:lstStyle>
            <a:lvl1pPr>
              <a:defRPr/>
            </a:lvl1pPr>
          </a:lstStyle>
          <a:p>
            <a:pPr>
              <a:defRPr/>
            </a:pPr>
            <a:fld id="{537D42C8-8671-41DF-B4AB-A3D209820DC8}" type="slidenum">
              <a:rPr lang="tr-TR" altLang="tr-TR"/>
              <a:pPr>
                <a:defRPr/>
              </a:pPr>
              <a:t>‹#›</a:t>
            </a:fld>
            <a:endParaRPr lang="tr-TR" altLang="tr-TR"/>
          </a:p>
        </p:txBody>
      </p:sp>
    </p:spTree>
    <p:extLst>
      <p:ext uri="{BB962C8B-B14F-4D97-AF65-F5344CB8AC3E}">
        <p14:creationId xmlns:p14="http://schemas.microsoft.com/office/powerpoint/2010/main" val="3817719968"/>
      </p:ext>
    </p:extLst>
  </p:cSld>
  <p:clrMapOvr>
    <a:masterClrMapping/>
  </p:clrMapOvr>
  <p:transition spd="med">
    <p:wipe dir="d"/>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a:extLst>
              <a:ext uri="{FF2B5EF4-FFF2-40B4-BE49-F238E27FC236}">
                <a16:creationId xmlns:a16="http://schemas.microsoft.com/office/drawing/2014/main" id="{F247BCCE-B29A-4437-A014-BDF0FFFD74A8}"/>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14 Dik Üçgen">
            <a:extLst>
              <a:ext uri="{FF2B5EF4-FFF2-40B4-BE49-F238E27FC236}">
                <a16:creationId xmlns:a16="http://schemas.microsoft.com/office/drawing/2014/main" id="{C6EB3A2B-97C5-43B7-BD63-E42557ED075B}"/>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15 Serbest Form">
            <a:extLst>
              <a:ext uri="{FF2B5EF4-FFF2-40B4-BE49-F238E27FC236}">
                <a16:creationId xmlns:a16="http://schemas.microsoft.com/office/drawing/2014/main" id="{5DEC56DE-C4F3-4580-B35E-B387890D8BDA}"/>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16 Serbest Form">
            <a:extLst>
              <a:ext uri="{FF2B5EF4-FFF2-40B4-BE49-F238E27FC236}">
                <a16:creationId xmlns:a16="http://schemas.microsoft.com/office/drawing/2014/main" id="{724FC555-CC34-4FE5-BBA1-F757671B2D22}"/>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a:t>Resim eklemek için simgeyi tıklatın</a:t>
            </a:r>
            <a:endParaRPr lang="en-US" noProof="0" dirty="0"/>
          </a:p>
        </p:txBody>
      </p:sp>
      <p:sp>
        <p:nvSpPr>
          <p:cNvPr id="9" name="4 Veri Yer Tutucusu">
            <a:extLst>
              <a:ext uri="{FF2B5EF4-FFF2-40B4-BE49-F238E27FC236}">
                <a16:creationId xmlns:a16="http://schemas.microsoft.com/office/drawing/2014/main" id="{4F40DE34-B1C3-4ADB-A2FF-C08069398B75}"/>
              </a:ext>
            </a:extLst>
          </p:cNvPr>
          <p:cNvSpPr>
            <a:spLocks noGrp="1"/>
          </p:cNvSpPr>
          <p:nvPr>
            <p:ph type="dt" sz="half" idx="10"/>
          </p:nvPr>
        </p:nvSpPr>
        <p:spPr/>
        <p:txBody>
          <a:bodyPr/>
          <a:lstStyle>
            <a:lvl1pPr>
              <a:defRPr/>
            </a:lvl1pPr>
          </a:lstStyle>
          <a:p>
            <a:pPr>
              <a:defRPr/>
            </a:pPr>
            <a:fld id="{D0DEF535-6B13-4598-98DE-95BA64364193}" type="datetimeFigureOut">
              <a:rPr lang="tr-TR"/>
              <a:pPr>
                <a:defRPr/>
              </a:pPr>
              <a:t>14.08.2024</a:t>
            </a:fld>
            <a:endParaRPr lang="tr-TR"/>
          </a:p>
        </p:txBody>
      </p:sp>
      <p:sp>
        <p:nvSpPr>
          <p:cNvPr id="10" name="5 Altbilgi Yer Tutucusu">
            <a:extLst>
              <a:ext uri="{FF2B5EF4-FFF2-40B4-BE49-F238E27FC236}">
                <a16:creationId xmlns:a16="http://schemas.microsoft.com/office/drawing/2014/main" id="{CF5E6967-8434-4AC1-94A9-0BBE54C850F8}"/>
              </a:ext>
            </a:extLst>
          </p:cNvPr>
          <p:cNvSpPr>
            <a:spLocks noGrp="1"/>
          </p:cNvSpPr>
          <p:nvPr>
            <p:ph type="ftr" sz="quarter" idx="11"/>
          </p:nvPr>
        </p:nvSpPr>
        <p:spPr/>
        <p:txBody>
          <a:bodyPr/>
          <a:lstStyle>
            <a:lvl1pPr>
              <a:defRPr/>
            </a:lvl1pPr>
          </a:lstStyle>
          <a:p>
            <a:pPr>
              <a:defRPr/>
            </a:pPr>
            <a:endParaRPr lang="tr-TR"/>
          </a:p>
        </p:txBody>
      </p:sp>
      <p:sp>
        <p:nvSpPr>
          <p:cNvPr id="11" name="6 Slayt Numarası Yer Tutucusu">
            <a:extLst>
              <a:ext uri="{FF2B5EF4-FFF2-40B4-BE49-F238E27FC236}">
                <a16:creationId xmlns:a16="http://schemas.microsoft.com/office/drawing/2014/main" id="{5D4A6E48-80B3-4B3F-B12D-1FDB52D27CD6}"/>
              </a:ext>
            </a:extLst>
          </p:cNvPr>
          <p:cNvSpPr>
            <a:spLocks noGrp="1"/>
          </p:cNvSpPr>
          <p:nvPr>
            <p:ph type="sldNum" sz="quarter" idx="12"/>
          </p:nvPr>
        </p:nvSpPr>
        <p:spPr>
          <a:xfrm>
            <a:off x="8077200" y="6356350"/>
            <a:ext cx="609600" cy="365125"/>
          </a:xfrm>
        </p:spPr>
        <p:txBody>
          <a:bodyPr/>
          <a:lstStyle>
            <a:lvl1pPr>
              <a:defRPr/>
            </a:lvl1pPr>
          </a:lstStyle>
          <a:p>
            <a:pPr>
              <a:defRPr/>
            </a:pPr>
            <a:fld id="{AC4861A1-868D-41C1-BE36-B8E485F266B0}" type="slidenum">
              <a:rPr lang="tr-TR" altLang="tr-TR"/>
              <a:pPr>
                <a:defRPr/>
              </a:pPr>
              <a:t>‹#›</a:t>
            </a:fld>
            <a:endParaRPr lang="tr-TR" altLang="tr-TR"/>
          </a:p>
        </p:txBody>
      </p:sp>
    </p:spTree>
    <p:extLst>
      <p:ext uri="{BB962C8B-B14F-4D97-AF65-F5344CB8AC3E}">
        <p14:creationId xmlns:p14="http://schemas.microsoft.com/office/powerpoint/2010/main" val="1448748129"/>
      </p:ext>
    </p:extLst>
  </p:cSld>
  <p:clrMapOvr>
    <a:masterClrMapping/>
  </p:clrMapOvr>
  <p:transition spd="med">
    <p:wipe dir="d"/>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6 Serbest Form">
            <a:extLst>
              <a:ext uri="{FF2B5EF4-FFF2-40B4-BE49-F238E27FC236}">
                <a16:creationId xmlns:a16="http://schemas.microsoft.com/office/drawing/2014/main" id="{7AEBE0EC-AEB3-4324-9B33-A768C209E008}"/>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7 Serbest Form">
            <a:extLst>
              <a:ext uri="{FF2B5EF4-FFF2-40B4-BE49-F238E27FC236}">
                <a16:creationId xmlns:a16="http://schemas.microsoft.com/office/drawing/2014/main" id="{6220C333-8977-466A-AD2B-35904FE4132B}"/>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8 Başlık Yer Tutucusu">
            <a:extLst>
              <a:ext uri="{FF2B5EF4-FFF2-40B4-BE49-F238E27FC236}">
                <a16:creationId xmlns:a16="http://schemas.microsoft.com/office/drawing/2014/main" id="{7796BDBA-A3D5-4441-A4A7-658DD4025B43}"/>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a:t>Click for the actual title style</a:t>
            </a:r>
            <a:endParaRPr lang="en-US" altLang="tr-TR"/>
          </a:p>
        </p:txBody>
      </p:sp>
      <p:sp>
        <p:nvSpPr>
          <p:cNvPr id="1029" name="29 Metin Yer Tutucusu">
            <a:extLst>
              <a:ext uri="{FF2B5EF4-FFF2-40B4-BE49-F238E27FC236}">
                <a16:creationId xmlns:a16="http://schemas.microsoft.com/office/drawing/2014/main" id="{95A16540-2390-4315-969C-90A406F2ADB4}"/>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Click to edit the actual text styles</a:t>
            </a:r>
          </a:p>
          <a:p>
            <a:pPr lvl="1"/>
            <a:r>
              <a:rPr lang="tr-TR" altLang="tr-TR"/>
              <a:t>Second level</a:t>
            </a:r>
          </a:p>
          <a:p>
            <a:pPr lvl="2"/>
            <a:r>
              <a:rPr lang="tr-TR" altLang="tr-TR"/>
              <a:t>Third level</a:t>
            </a:r>
          </a:p>
          <a:p>
            <a:pPr lvl="3"/>
            <a:r>
              <a:rPr lang="tr-TR" altLang="tr-TR"/>
              <a:t>Fourth level</a:t>
            </a:r>
          </a:p>
          <a:p>
            <a:pPr lvl="4"/>
            <a:r>
              <a:rPr lang="tr-TR" altLang="tr-TR"/>
              <a:t>Fifth level</a:t>
            </a:r>
            <a:endParaRPr lang="en-US" altLang="tr-TR"/>
          </a:p>
        </p:txBody>
      </p:sp>
      <p:sp>
        <p:nvSpPr>
          <p:cNvPr id="10" name="9 Veri Yer Tutucusu">
            <a:extLst>
              <a:ext uri="{FF2B5EF4-FFF2-40B4-BE49-F238E27FC236}">
                <a16:creationId xmlns:a16="http://schemas.microsoft.com/office/drawing/2014/main" id="{BDD4B0A1-5504-4F42-B603-AB656D1F681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B3E92C3B-5D49-41D3-AD90-F9B52E5E3EDF}" type="datetimeFigureOut">
              <a:rPr lang="tr-TR"/>
              <a:t>14.08.2024</a:t>
            </a:fld>
            <a:endParaRPr lang="tr-TR"/>
          </a:p>
        </p:txBody>
      </p:sp>
      <p:sp>
        <p:nvSpPr>
          <p:cNvPr id="22" name="21 Altbilgi Yer Tutucusu">
            <a:extLst>
              <a:ext uri="{FF2B5EF4-FFF2-40B4-BE49-F238E27FC236}">
                <a16:creationId xmlns:a16="http://schemas.microsoft.com/office/drawing/2014/main" id="{DFCD19F2-02C8-447A-BFAE-7F4BF1758602}"/>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18" name="17 Slayt Numarası Yer Tutucusu">
            <a:extLst>
              <a:ext uri="{FF2B5EF4-FFF2-40B4-BE49-F238E27FC236}">
                <a16:creationId xmlns:a16="http://schemas.microsoft.com/office/drawing/2014/main" id="{5AF8DCE1-F386-4F11-898E-071DC2A77B70}"/>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E5766531-74FC-4F0C-BA71-FB4AA8C6CB3E}" type="slidenum">
              <a:rPr lang="tr-TR" altLang="tr-TR"/>
              <a:t>'#'</a:t>
            </a:fld>
            <a:endParaRPr lang="tr-TR" altLang="tr-TR"/>
          </a:p>
        </p:txBody>
      </p:sp>
      <p:grpSp>
        <p:nvGrpSpPr>
          <p:cNvPr id="1033" name="1 Grup">
            <a:extLst>
              <a:ext uri="{FF2B5EF4-FFF2-40B4-BE49-F238E27FC236}">
                <a16:creationId xmlns:a16="http://schemas.microsoft.com/office/drawing/2014/main" id="{26D51D17-0FCD-4FE6-8578-C12191F2157C}"/>
              </a:ext>
            </a:extLst>
          </p:cNvPr>
          <p:cNvGrpSpPr>
            <a:grpSpLocks/>
          </p:cNvGrpSpPr>
          <p:nvPr/>
        </p:nvGrpSpPr>
        <p:grpSpPr bwMode="auto">
          <a:xfrm>
            <a:off x="-19050" y="203200"/>
            <a:ext cx="9180513" cy="647700"/>
            <a:chOff x="-19045" y="216550"/>
            <a:chExt cx="9180548" cy="649224"/>
          </a:xfrm>
        </p:grpSpPr>
        <p:sp>
          <p:nvSpPr>
            <p:cNvPr id="12" name="11 Serbest Form">
              <a:extLst>
                <a:ext uri="{FF2B5EF4-FFF2-40B4-BE49-F238E27FC236}">
                  <a16:creationId xmlns:a16="http://schemas.microsoft.com/office/drawing/2014/main" id="{95BD57FF-9E3C-48AE-B90E-341487E3C37B}"/>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a:p>
          </p:txBody>
        </p:sp>
        <p:sp>
          <p:nvSpPr>
            <p:cNvPr id="13" name="12 Serbest Form">
              <a:extLst>
                <a:ext uri="{FF2B5EF4-FFF2-40B4-BE49-F238E27FC236}">
                  <a16:creationId xmlns:a16="http://schemas.microsoft.com/office/drawing/2014/main" id="{49DBF124-57DB-471F-A8FC-0992446F3460}"/>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a:p>
          </p:txBody>
        </p:sp>
      </p:grpSp>
    </p:spTree>
  </p:cSld>
  <p:clrMap bg1="lt1" tx1="dk1" bg2="lt2" tx2="dk2" accent1="accent1" accent2="accent2" accent3="accent3" accent4="accent4" accent5="accent5" accent6="accent6" hlink="hlink" folHlink="folHlink"/>
  <p:sldLayoutIdLst>
    <p:sldLayoutId id="2147485283" r:id="rId1"/>
    <p:sldLayoutId id="2147485275" r:id="rId2"/>
    <p:sldLayoutId id="2147485284" r:id="rId3"/>
    <p:sldLayoutId id="2147485276" r:id="rId4"/>
    <p:sldLayoutId id="2147485277" r:id="rId5"/>
    <p:sldLayoutId id="2147485278" r:id="rId6"/>
    <p:sldLayoutId id="2147485279" r:id="rId7"/>
    <p:sldLayoutId id="2147485280" r:id="rId8"/>
    <p:sldLayoutId id="2147485285" r:id="rId9"/>
    <p:sldLayoutId id="2147485281" r:id="rId10"/>
    <p:sldLayoutId id="2147485282" r:id="rId11"/>
  </p:sldLayoutIdLst>
  <p:transition spd="med">
    <p:wipe dir="d"/>
    <p:sndAc>
      <p:stSnd>
        <p:snd r:embed="rId13" name="camera.wav"/>
      </p:stSnd>
    </p:sndAc>
  </p:transition>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a:extLst>
              <a:ext uri="{FF2B5EF4-FFF2-40B4-BE49-F238E27FC236}">
                <a16:creationId xmlns:a16="http://schemas.microsoft.com/office/drawing/2014/main" id="{EE8AD69D-65EE-4D09-BDDD-53733F048495}"/>
              </a:ext>
            </a:extLst>
          </p:cNvPr>
          <p:cNvSpPr>
            <a:spLocks noChangeArrowheads="1"/>
          </p:cNvSpPr>
          <p:nvPr/>
        </p:nvSpPr>
        <p:spPr bwMode="auto">
          <a:xfrm>
            <a:off x="971550" y="1916113"/>
            <a:ext cx="7272338" cy="3908762"/>
          </a:xfrm>
          <a:prstGeom prst="rect">
            <a:avLst/>
          </a:prstGeom>
          <a:noFill/>
          <a:ln>
            <a:noFill/>
          </a:ln>
          <a:effectLst/>
          <a:extLst/>
        </p:spPr>
        <p:txBody>
          <a:bodyPr>
            <a:spAutoFit/>
          </a:bodyPr>
          <a:lstStyle/>
          <a:p>
            <a:pPr algn="ctr" eaLnBrk="1" hangingPunct="1">
              <a:defRPr/>
            </a:pPr>
            <a:r>
              <a:rPr lang="tr-TR" sz="3600" b="1" dirty="0">
                <a:solidFill>
                  <a:srgbClr val="FF0000"/>
                </a:solidFill>
                <a:effectLst>
                  <a:outerShdw blurRad="38100" dist="38100" dir="2700000" algn="tl">
                    <a:srgbClr val="C0C0C0"/>
                  </a:outerShdw>
                </a:effectLst>
                <a:latin typeface="Arial" charset="0"/>
                <a:cs typeface="Arial" charset="0"/>
              </a:rPr>
              <a:t>CIVIL SERVANTS NUMBERED 657 </a:t>
            </a:r>
          </a:p>
          <a:p>
            <a:pPr algn="ctr" eaLnBrk="1" hangingPunct="1">
              <a:defRPr/>
            </a:pPr>
            <a:r>
              <a:rPr lang="tr-TR" sz="3600" b="1" dirty="0">
                <a:solidFill>
                  <a:srgbClr val="FF0000"/>
                </a:solidFill>
                <a:effectLst>
                  <a:outerShdw blurRad="38100" dist="38100" dir="2700000" algn="tl">
                    <a:srgbClr val="C0C0C0"/>
                  </a:outerShdw>
                </a:effectLst>
                <a:latin typeface="Arial" charset="0"/>
                <a:cs typeface="Arial" charset="0"/>
              </a:rPr>
              <a:t>LAW</a:t>
            </a:r>
          </a:p>
          <a:p>
            <a:pPr algn="ctr" eaLnBrk="1" hangingPunct="1">
              <a:defRPr/>
            </a:pPr>
            <a:r>
              <a:rPr lang="tr-TR" sz="3600" b="1" dirty="0">
                <a:solidFill>
                  <a:srgbClr val="FF0000"/>
                </a:solidFill>
                <a:effectLst>
                  <a:outerShdw blurRad="38100" dist="38100" dir="2700000" algn="tl">
                    <a:srgbClr val="C0C0C0"/>
                  </a:outerShdw>
                </a:effectLst>
                <a:latin typeface="Arial" charset="0"/>
                <a:cs typeface="Arial" charset="0"/>
              </a:rPr>
              <a:t>(FINANCIAL-SOCIAL RIGHTS AND BENEFITS)</a:t>
            </a:r>
          </a:p>
          <a:p>
            <a:pPr algn="ctr" eaLnBrk="1" hangingPunct="1">
              <a:defRPr/>
            </a:pPr>
            <a:r>
              <a:rPr lang="tr-TR" sz="3600" b="1">
                <a:solidFill>
                  <a:srgbClr val="FF0000"/>
                </a:solidFill>
                <a:effectLst>
                  <a:outerShdw blurRad="38100" dist="38100" dir="2700000" algn="tl">
                    <a:srgbClr val="C0C0C0"/>
                  </a:outerShdw>
                </a:effectLst>
                <a:latin typeface="Arial" charset="0"/>
                <a:cs typeface="Arial" charset="0"/>
              </a:rPr>
              <a:t>2023</a:t>
            </a:r>
            <a:endParaRPr lang="tr-TR" sz="3600" b="1" dirty="0">
              <a:solidFill>
                <a:srgbClr val="FF0000"/>
              </a:solidFill>
              <a:effectLst>
                <a:outerShdw blurRad="38100" dist="38100" dir="2700000" algn="tl">
                  <a:srgbClr val="C0C0C0"/>
                </a:outerShdw>
              </a:effectLst>
              <a:latin typeface="Arial" charset="0"/>
              <a:cs typeface="Arial" charset="0"/>
            </a:endParaRPr>
          </a:p>
          <a:p>
            <a:pPr algn="ctr" eaLnBrk="1" hangingPunct="1">
              <a:defRPr/>
            </a:pPr>
            <a:endParaRPr lang="tr-TR" sz="3200" b="1" dirty="0">
              <a:solidFill>
                <a:srgbClr val="C00000"/>
              </a:solidFill>
              <a:effectLst>
                <a:outerShdw blurRad="38100" dist="38100" dir="2700000" algn="tl">
                  <a:srgbClr val="C0C0C0"/>
                </a:outerShdw>
              </a:effectLst>
              <a:latin typeface="Arial" charset="0"/>
              <a:cs typeface="Arial" charset="0"/>
            </a:endParaRPr>
          </a:p>
        </p:txBody>
      </p:sp>
    </p:spTree>
  </p:cSld>
  <p:clrMapOvr>
    <a:masterClrMapping/>
  </p:clrMapOvr>
  <p:transition advClick="0"/>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77C8EE9-6EA9-4C3B-BF00-CF586CEF616C}"/>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6387" name="Rectangle 3">
            <a:extLst>
              <a:ext uri="{FF2B5EF4-FFF2-40B4-BE49-F238E27FC236}">
                <a16:creationId xmlns:a16="http://schemas.microsoft.com/office/drawing/2014/main" id="{8BA3627A-C404-4F7A-B5E3-6AD0A6D8AB1A}"/>
              </a:ext>
            </a:extLst>
          </p:cNvPr>
          <p:cNvSpPr>
            <a:spLocks noGrp="1"/>
          </p:cNvSpPr>
          <p:nvPr>
            <p:ph idx="1"/>
          </p:nvPr>
        </p:nvSpPr>
        <p:spPr>
          <a:xfrm>
            <a:off x="611188" y="1700213"/>
            <a:ext cx="7921625" cy="4518025"/>
          </a:xfrm>
        </p:spPr>
        <p:txBody>
          <a:bodyPr/>
          <a:lstStyle/>
          <a:p>
            <a:pPr algn="just" eaLnBrk="1" hangingPunct="1"/>
            <a:r>
              <a:rPr lang="tr-TR" altLang="tr-TR" sz="2800" b="1">
                <a:solidFill>
                  <a:srgbClr val="660066"/>
                </a:solidFill>
                <a:latin typeface="Arial" panose="020B0604020202020204" pitchFamily="34" charset="0"/>
                <a:cs typeface="Arial" panose="020B0604020202020204" pitchFamily="34" charset="0"/>
              </a:rPr>
              <a:t>Step Advancement: </a:t>
            </a:r>
            <a:r>
              <a:rPr lang="tr-TR" altLang="tr-TR" sz="2400">
                <a:latin typeface="Arial" panose="020B0604020202020204" pitchFamily="34" charset="0"/>
                <a:cs typeface="Arial" panose="020B0604020202020204" pitchFamily="34" charset="0"/>
              </a:rPr>
              <a:t>The progression of civil servants </a:t>
            </a:r>
            <a:r>
              <a:rPr lang="tr-TR" altLang="tr-TR" sz="2400">
                <a:latin typeface="Arial" panose="020B0604020202020204" pitchFamily="34" charset="0"/>
                <a:cs typeface="Arial" panose="020B0604020202020204" pitchFamily="34" charset="0"/>
              </a:rPr>
              <a:t>shall be made automatically, </a:t>
            </a:r>
            <a:r>
              <a:rPr lang="tr-TR" altLang="tr-TR" sz="2400" b="1" u="sng">
                <a:latin typeface="Arial" panose="020B0604020202020204" pitchFamily="34" charset="0"/>
                <a:cs typeface="Arial" panose="020B0604020202020204" pitchFamily="34" charset="0"/>
              </a:rPr>
              <a:t>provided that they have worked for at least one year </a:t>
            </a:r>
            <a:r>
              <a:rPr lang="tr-TR" altLang="tr-TR" sz="2400">
                <a:latin typeface="Arial" panose="020B0604020202020204" pitchFamily="34" charset="0"/>
                <a:cs typeface="Arial" panose="020B0604020202020204" pitchFamily="34" charset="0"/>
              </a:rPr>
              <a:t>in their current grade </a:t>
            </a:r>
            <a:r>
              <a:rPr lang="tr-TR" altLang="tr-TR" sz="2400" b="1" u="sng">
                <a:latin typeface="Arial" panose="020B0604020202020204" pitchFamily="34" charset="0"/>
                <a:cs typeface="Arial" panose="020B0604020202020204" pitchFamily="34" charset="0"/>
              </a:rPr>
              <a:t>and there is a grade in which they can advance</a:t>
            </a:r>
            <a:r>
              <a:rPr lang="tr-TR" altLang="tr-TR" sz="2400">
                <a:latin typeface="Arial" panose="020B0604020202020204" pitchFamily="34" charset="0"/>
                <a:cs typeface="Arial" panose="020B0604020202020204" pitchFamily="34" charset="0"/>
              </a:rPr>
              <a:t>. However, candidate civil servants shall not be granted step advancement until they are certified as permanent civil servants. Progression in terms of salary is a right for a civil servant who fulfills the conditions stipulated by the Law. The administration has no discretion in this matter, except for disciplinary provisions.</a:t>
            </a:r>
          </a:p>
        </p:txBody>
      </p:sp>
    </p:spTree>
  </p:cSld>
  <p:clrMapOvr>
    <a:masterClrMapping/>
  </p:clrMapOvr>
  <p:transition spd="med">
    <p:wipe dir="d"/>
    <p:sndAc>
      <p:stSnd>
        <p:snd r:embed="rId2" name="camera.wav"/>
      </p:stSnd>
    </p:sndAc>
  </p:transition>
</p:sld>
</file>

<file path=ppt/slides/slide1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206FC57B-FF90-4EE7-BEB3-89E0A79DAD72}"/>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7411" name="Rectangle 3">
            <a:extLst>
              <a:ext uri="{FF2B5EF4-FFF2-40B4-BE49-F238E27FC236}">
                <a16:creationId xmlns:a16="http://schemas.microsoft.com/office/drawing/2014/main" id="{8C842576-9E34-478F-988B-4D17384946EB}"/>
              </a:ext>
            </a:extLst>
          </p:cNvPr>
          <p:cNvSpPr>
            <a:spLocks noGrp="1"/>
          </p:cNvSpPr>
          <p:nvPr>
            <p:ph idx="1"/>
          </p:nvPr>
        </p:nvSpPr>
        <p:spPr>
          <a:xfrm>
            <a:off x="611188" y="1700213"/>
            <a:ext cx="7921625" cy="4681537"/>
          </a:xfrm>
        </p:spPr>
        <p:txBody>
          <a:bodyPr/>
          <a:lstStyle/>
          <a:p>
            <a:pPr algn="just" eaLnBrk="1" hangingPunct="1"/>
            <a:r>
              <a:rPr lang="tr-TR" altLang="tr-TR" sz="2800" b="1">
                <a:solidFill>
                  <a:srgbClr val="660066"/>
                </a:solidFill>
                <a:latin typeface="Arial" panose="020B0604020202020204" pitchFamily="34" charset="0"/>
                <a:cs typeface="Arial" panose="020B0604020202020204" pitchFamily="34" charset="0"/>
              </a:rPr>
              <a:t>Grade Promotion:  </a:t>
            </a:r>
            <a:r>
              <a:rPr lang="tr-TR" altLang="tr-TR" sz="2400">
                <a:latin typeface="Arial" panose="020B0604020202020204" pitchFamily="34" charset="0"/>
                <a:cs typeface="Arial" panose="020B0604020202020204" pitchFamily="34" charset="0"/>
              </a:rPr>
              <a:t>In a promotion, the civil servant moves from his/her current grade to the next higher grade. This </a:t>
            </a:r>
            <a:r>
              <a:rPr lang="tr-TR" altLang="tr-TR" sz="2400">
                <a:latin typeface="Arial" panose="020B0604020202020204" pitchFamily="34" charset="0"/>
                <a:cs typeface="Arial" panose="020B0604020202020204" pitchFamily="34" charset="0"/>
              </a:rPr>
              <a:t>is called </a:t>
            </a:r>
            <a:r>
              <a:rPr lang="tr-TR" altLang="tr-TR" sz="2400">
                <a:solidFill>
                  <a:srgbClr val="FF3300"/>
                </a:solidFill>
                <a:latin typeface="Arial" panose="020B0604020202020204" pitchFamily="34" charset="0"/>
                <a:cs typeface="Arial" panose="020B0604020202020204" pitchFamily="34" charset="0"/>
              </a:rPr>
              <a:t>"vertical promotion"</a:t>
            </a:r>
            <a:r>
              <a:rPr lang="tr-TR" altLang="tr-TR" sz="2400">
                <a:latin typeface="Arial" panose="020B0604020202020204" pitchFamily="34" charset="0"/>
                <a:cs typeface="Arial" panose="020B0604020202020204" pitchFamily="34" charset="0"/>
              </a:rPr>
              <a:t>. </a:t>
            </a:r>
          </a:p>
          <a:p>
            <a:pPr algn="just" eaLnBrk="1" hangingPunct="1"/>
            <a:r>
              <a:rPr lang="tr-TR" altLang="tr-TR" sz="2400" u="sng">
                <a:solidFill>
                  <a:srgbClr val="006600"/>
                </a:solidFill>
                <a:latin typeface="Arial" panose="020B0604020202020204" pitchFamily="34" charset="0"/>
                <a:cs typeface="Arial" panose="020B0604020202020204" pitchFamily="34" charset="0"/>
              </a:rPr>
              <a:t>Vacant vacancies </a:t>
            </a:r>
            <a:r>
              <a:rPr lang="tr-TR" altLang="tr-TR" sz="2400">
                <a:solidFill>
                  <a:srgbClr val="006600"/>
                </a:solidFill>
                <a:latin typeface="Arial" panose="020B0604020202020204" pitchFamily="34" charset="0"/>
                <a:cs typeface="Arial" panose="020B0604020202020204" pitchFamily="34" charset="0"/>
              </a:rPr>
              <a:t>are</a:t>
            </a:r>
            <a:r>
              <a:rPr lang="tr-TR" altLang="tr-TR" sz="2400" u="sng">
                <a:solidFill>
                  <a:srgbClr val="006600"/>
                </a:solidFill>
                <a:latin typeface="Arial" panose="020B0604020202020204" pitchFamily="34" charset="0"/>
                <a:cs typeface="Arial" panose="020B0604020202020204" pitchFamily="34" charset="0"/>
              </a:rPr>
              <a:t> required </a:t>
            </a:r>
            <a:r>
              <a:rPr lang="tr-TR" altLang="tr-TR" sz="2400">
                <a:latin typeface="Arial" panose="020B0604020202020204" pitchFamily="34" charset="0"/>
                <a:cs typeface="Arial" panose="020B0604020202020204" pitchFamily="34" charset="0"/>
              </a:rPr>
              <a:t>for promotion</a:t>
            </a:r>
            <a:r>
              <a:rPr lang="tr-TR" altLang="tr-TR" sz="2400">
                <a:latin typeface="Arial" panose="020B0604020202020204" pitchFamily="34" charset="0"/>
                <a:cs typeface="Arial" panose="020B0604020202020204" pitchFamily="34" charset="0"/>
              </a:rPr>
              <a:t>. In other words, civil servants cannot be promoted unless there is a vacant position in the upper grade.</a:t>
            </a:r>
          </a:p>
          <a:p>
            <a:pPr algn="just" eaLnBrk="1" hangingPunct="1"/>
            <a:r>
              <a:rPr lang="tr-TR" altLang="tr-TR" sz="2400">
                <a:latin typeface="Arial" panose="020B0604020202020204" pitchFamily="34" charset="0"/>
                <a:cs typeface="Arial" panose="020B0604020202020204" pitchFamily="34" charset="0"/>
              </a:rPr>
              <a:t>According to the Civil Servants Law, in order to be promoted, a vacant position in the higher grades must be available, </a:t>
            </a:r>
            <a:r>
              <a:rPr lang="tr-TR" altLang="tr-TR" sz="2400" u="sng">
                <a:solidFill>
                  <a:srgbClr val="006600"/>
                </a:solidFill>
                <a:latin typeface="Arial" panose="020B0604020202020204" pitchFamily="34" charset="0"/>
                <a:cs typeface="Arial" panose="020B0604020202020204" pitchFamily="34" charset="0"/>
              </a:rPr>
              <a:t>at least 3 years of service within the grade and one year in the 3rd step of this grade</a:t>
            </a:r>
            <a:r>
              <a:rPr lang="tr-TR" altLang="tr-TR" sz="2400">
                <a:latin typeface="Arial" panose="020B0604020202020204" pitchFamily="34" charset="0"/>
                <a:cs typeface="Arial" panose="020B0604020202020204" pitchFamily="34" charset="0"/>
              </a:rPr>
              <a:t>, and </a:t>
            </a:r>
            <a:r>
              <a:rPr lang="tr-TR" altLang="tr-TR" sz="2400" u="sng">
                <a:solidFill>
                  <a:srgbClr val="006600"/>
                </a:solidFill>
                <a:latin typeface="Arial" panose="020B0604020202020204" pitchFamily="34" charset="0"/>
                <a:cs typeface="Arial" panose="020B0604020202020204" pitchFamily="34" charset="0"/>
              </a:rPr>
              <a:t>the qualifications for </a:t>
            </a:r>
            <a:r>
              <a:rPr lang="tr-TR" altLang="tr-TR" sz="2400">
                <a:latin typeface="Arial" panose="020B0604020202020204" pitchFamily="34" charset="0"/>
                <a:cs typeface="Arial" panose="020B0604020202020204" pitchFamily="34" charset="0"/>
              </a:rPr>
              <a:t>the position to which the position is allocated </a:t>
            </a:r>
            <a:r>
              <a:rPr lang="tr-TR" altLang="tr-TR" sz="2400" u="sng">
                <a:solidFill>
                  <a:srgbClr val="006600"/>
                </a:solidFill>
                <a:latin typeface="Arial" panose="020B0604020202020204" pitchFamily="34" charset="0"/>
                <a:cs typeface="Arial" panose="020B0604020202020204" pitchFamily="34" charset="0"/>
              </a:rPr>
              <a:t>must have been obtained</a:t>
            </a:r>
            <a:r>
              <a:rPr lang="tr-TR" altLang="tr-TR" sz="2400">
                <a:latin typeface="Arial" panose="020B0604020202020204" pitchFamily="34" charset="0"/>
                <a:cs typeface="Arial" panose="020B0604020202020204" pitchFamily="34" charset="0"/>
              </a:rPr>
              <a:t>.</a:t>
            </a:r>
          </a:p>
          <a:p>
            <a:pPr algn="just"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1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1F50D183-862C-4555-8658-94B1E1AE49FB}"/>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8435" name="Rectangle 3">
            <a:extLst>
              <a:ext uri="{FF2B5EF4-FFF2-40B4-BE49-F238E27FC236}">
                <a16:creationId xmlns:a16="http://schemas.microsoft.com/office/drawing/2014/main" id="{E10B6657-5CDF-45E6-96EB-3F7841350A24}"/>
              </a:ext>
            </a:extLst>
          </p:cNvPr>
          <p:cNvSpPr>
            <a:spLocks noGrp="1"/>
          </p:cNvSpPr>
          <p:nvPr>
            <p:ph idx="1"/>
          </p:nvPr>
        </p:nvSpPr>
        <p:spPr>
          <a:xfrm>
            <a:off x="611188" y="1700213"/>
            <a:ext cx="7921625" cy="4518025"/>
          </a:xfrm>
        </p:spPr>
        <p:txBody>
          <a:bodyPr/>
          <a:lstStyle/>
          <a:p>
            <a:pPr algn="just" eaLnBrk="1" hangingPunct="1"/>
            <a:r>
              <a:rPr lang="tr-TR" altLang="tr-TR" sz="2800" b="1">
                <a:solidFill>
                  <a:srgbClr val="660066"/>
                </a:solidFill>
                <a:latin typeface="Arial" panose="020B0604020202020204" pitchFamily="34" charset="0"/>
                <a:cs typeface="Arial" panose="020B0604020202020204" pitchFamily="34" charset="0"/>
              </a:rPr>
              <a:t>Grade Promotion:  </a:t>
            </a:r>
            <a:r>
              <a:rPr lang="tr-TR" altLang="tr-TR" sz="2400">
                <a:latin typeface="Arial" panose="020B0604020202020204" pitchFamily="34" charset="0"/>
                <a:cs typeface="Arial" panose="020B0604020202020204" pitchFamily="34" charset="0"/>
              </a:rPr>
              <a:t>A promotion in rank generally requires a change or increase in the duties, powers and responsibilities of the civil servant, because a rank is a concept that describes a certain level of duty, authority and responsibility.</a:t>
            </a:r>
          </a:p>
          <a:p>
            <a:pPr algn="just" eaLnBrk="1" hangingPunct="1"/>
            <a:r>
              <a:rPr lang="tr-TR" altLang="tr-TR" sz="2400">
                <a:latin typeface="Arial" panose="020B0604020202020204" pitchFamily="34" charset="0"/>
                <a:cs typeface="Arial" panose="020B0604020202020204" pitchFamily="34" charset="0"/>
              </a:rPr>
              <a:t>The </a:t>
            </a:r>
            <a:r>
              <a:rPr lang="tr-TR" altLang="tr-TR" sz="2400" b="1">
                <a:latin typeface="Arial" panose="020B0604020202020204" pitchFamily="34" charset="0"/>
                <a:cs typeface="Arial" panose="020B0604020202020204" pitchFamily="34" charset="0"/>
              </a:rPr>
              <a:t>earned right salaries of </a:t>
            </a:r>
            <a:r>
              <a:rPr lang="tr-TR" altLang="tr-TR" sz="2400">
                <a:latin typeface="Arial" panose="020B0604020202020204" pitchFamily="34" charset="0"/>
                <a:cs typeface="Arial" panose="020B0604020202020204" pitchFamily="34" charset="0"/>
              </a:rPr>
              <a:t>civil servants who cannot be promoted due to lack of staff </a:t>
            </a:r>
            <a:r>
              <a:rPr lang="tr-TR" altLang="tr-TR" sz="2400">
                <a:latin typeface="Arial" panose="020B0604020202020204" pitchFamily="34" charset="0"/>
                <a:cs typeface="Arial" panose="020B0604020202020204" pitchFamily="34" charset="0"/>
              </a:rPr>
              <a:t>may be promoted to the next higher grade of the positions they are occupying</a:t>
            </a:r>
            <a:r>
              <a:rPr lang="tr-TR" altLang="tr-TR" sz="2400">
                <a:latin typeface="Arial" panose="020B0604020202020204" pitchFamily="34" charset="0"/>
                <a:cs typeface="Arial" panose="020B0604020202020204" pitchFamily="34" charset="0"/>
              </a:rPr>
              <a:t>, provided that they do not exceed the ceiling that they can be promoted according to their educational status</a:t>
            </a:r>
            <a:r>
              <a:rPr lang="tr-TR" altLang="tr-TR" sz="2400">
                <a:latin typeface="Arial" panose="020B0604020202020204" pitchFamily="34" charset="0"/>
                <a:cs typeface="Arial" panose="020B0604020202020204" pitchFamily="34" charset="0"/>
              </a:rPr>
              <a:t>.</a:t>
            </a:r>
          </a:p>
          <a:p>
            <a:pPr algn="just"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1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3">
            <a:extLst>
              <a:ext uri="{FF2B5EF4-FFF2-40B4-BE49-F238E27FC236}">
                <a16:creationId xmlns:a16="http://schemas.microsoft.com/office/drawing/2014/main" id="{79CB2E63-3CA5-4049-8064-28C8C4247C1A}"/>
              </a:ext>
            </a:extLst>
          </p:cNvPr>
          <p:cNvSpPr>
            <a:spLocks noGrp="1" noChangeArrowheads="1"/>
          </p:cNvSpPr>
          <p:nvPr>
            <p:ph sz="quarter" idx="4294967295"/>
          </p:nvPr>
        </p:nvSpPr>
        <p:spPr>
          <a:xfrm>
            <a:off x="755650" y="1420813"/>
            <a:ext cx="7129463" cy="4600575"/>
          </a:xfrm>
        </p:spPr>
        <p:txBody>
          <a:bodyPr/>
          <a:lstStyle/>
          <a:p>
            <a:pPr marL="44450" indent="0" eaLnBrk="1" hangingPunct="1">
              <a:buFont typeface="Georgia" pitchFamily="18" charset="0"/>
              <a:buNone/>
              <a:defRPr/>
            </a:pPr>
            <a:r>
              <a:rPr lang="tr-TR" b="1" dirty="0">
                <a:solidFill>
                  <a:srgbClr val="FF0000"/>
                </a:solidFill>
                <a:effectLst>
                  <a:outerShdw blurRad="38100" dist="38100" dir="2700000" algn="tl">
                    <a:srgbClr val="000000">
                      <a:alpha val="43137"/>
                    </a:srgbClr>
                  </a:outerShdw>
                </a:effectLst>
              </a:rPr>
              <a:t>FINANCIAL AND SOCIAL RIGHTS OF CIVIL SERVANTS</a:t>
            </a:r>
          </a:p>
          <a:p>
            <a:pPr marL="44450" indent="0" eaLnBrk="1" hangingPunct="1">
              <a:buFont typeface="Georgia" pitchFamily="18" charset="0"/>
              <a:buNone/>
              <a:defRPr/>
            </a:pPr>
            <a:endParaRPr lang="tr-TR" sz="1800" dirty="0">
              <a:effectLst>
                <a:outerShdw blurRad="38100" dist="38100" dir="2700000" algn="tl">
                  <a:srgbClr val="000000">
                    <a:alpha val="43137"/>
                  </a:srgbClr>
                </a:outerShdw>
              </a:effectLst>
            </a:endParaRPr>
          </a:p>
          <a:p>
            <a:pPr lvl="1" eaLnBrk="1" hangingPunct="1">
              <a:buFont typeface="Wingdings" pitchFamily="2" charset="2"/>
              <a:buChar char="Ø"/>
              <a:defRPr/>
            </a:pPr>
            <a:r>
              <a:rPr lang="tr-TR" sz="2800" b="1" dirty="0">
                <a:solidFill>
                  <a:srgbClr val="0D0D0D"/>
                </a:solidFill>
                <a:latin typeface="Times New Roman" pitchFamily="18" charset="0"/>
                <a:cs typeface="Times New Roman" pitchFamily="18" charset="0"/>
              </a:rPr>
              <a:t>Monthly</a:t>
            </a:r>
          </a:p>
          <a:p>
            <a:pPr lvl="1" eaLnBrk="1" hangingPunct="1">
              <a:buFont typeface="Wingdings" pitchFamily="2" charset="2"/>
              <a:buChar char="Ø"/>
              <a:defRPr/>
            </a:pPr>
            <a:endParaRPr lang="tr-TR" sz="2800" b="1" dirty="0">
              <a:solidFill>
                <a:srgbClr val="0D0D0D"/>
              </a:solidFill>
              <a:latin typeface="Times New Roman" pitchFamily="18" charset="0"/>
              <a:cs typeface="Times New Roman" pitchFamily="18" charset="0"/>
            </a:endParaRPr>
          </a:p>
          <a:p>
            <a:pPr lvl="1" eaLnBrk="1" hangingPunct="1">
              <a:buFont typeface="Wingdings" pitchFamily="2" charset="2"/>
              <a:buChar char="Ø"/>
              <a:defRPr/>
            </a:pPr>
            <a:r>
              <a:rPr lang="tr-TR" sz="2800" b="1" dirty="0">
                <a:solidFill>
                  <a:srgbClr val="0D0D0D"/>
                </a:solidFill>
                <a:latin typeface="Times New Roman" pitchFamily="18" charset="0"/>
                <a:cs typeface="Times New Roman" pitchFamily="18" charset="0"/>
              </a:rPr>
              <a:t>Increases</a:t>
            </a:r>
          </a:p>
          <a:p>
            <a:pPr lvl="1" eaLnBrk="1" hangingPunct="1">
              <a:buFont typeface="Wingdings" pitchFamily="2" charset="2"/>
              <a:buChar char="Ø"/>
              <a:defRPr/>
            </a:pPr>
            <a:endParaRPr lang="tr-TR" sz="2800" b="1" dirty="0">
              <a:solidFill>
                <a:srgbClr val="0D0D0D"/>
              </a:solidFill>
              <a:latin typeface="Times New Roman" pitchFamily="18" charset="0"/>
              <a:cs typeface="Times New Roman" pitchFamily="18" charset="0"/>
            </a:endParaRPr>
          </a:p>
          <a:p>
            <a:pPr lvl="1" eaLnBrk="1" hangingPunct="1">
              <a:buFont typeface="Wingdings" pitchFamily="2" charset="2"/>
              <a:buChar char="Ø"/>
              <a:defRPr/>
            </a:pPr>
            <a:r>
              <a:rPr lang="tr-TR" sz="2800" b="1" dirty="0">
                <a:solidFill>
                  <a:srgbClr val="0D0D0D"/>
                </a:solidFill>
                <a:latin typeface="Times New Roman" pitchFamily="18" charset="0"/>
                <a:cs typeface="Times New Roman" pitchFamily="18" charset="0"/>
              </a:rPr>
              <a:t>Compensation</a:t>
            </a:r>
          </a:p>
          <a:p>
            <a:pPr lvl="1" eaLnBrk="1" hangingPunct="1">
              <a:buFont typeface="Wingdings" pitchFamily="2" charset="2"/>
              <a:buChar char="Ø"/>
              <a:defRPr/>
            </a:pPr>
            <a:endParaRPr lang="tr-TR" b="1" dirty="0">
              <a:solidFill>
                <a:srgbClr val="0D0D0D"/>
              </a:solidFill>
              <a:latin typeface="Times New Roman" pitchFamily="18" charset="0"/>
              <a:cs typeface="Times New Roman" pitchFamily="18" charset="0"/>
            </a:endParaRPr>
          </a:p>
          <a:p>
            <a:pPr lvl="1" eaLnBrk="1" hangingPunct="1">
              <a:buFont typeface="Wingdings" pitchFamily="2" charset="2"/>
              <a:buChar char="Ø"/>
              <a:defRPr/>
            </a:pPr>
            <a:r>
              <a:rPr lang="tr-TR" sz="2800" b="1" dirty="0">
                <a:solidFill>
                  <a:srgbClr val="0D0D0D"/>
                </a:solidFill>
                <a:latin typeface="Times New Roman" pitchFamily="18" charset="0"/>
                <a:cs typeface="Times New Roman" pitchFamily="18" charset="0"/>
              </a:rPr>
              <a:t>Social Rights and Benefits</a:t>
            </a: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dirty="0"/>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2" eaLnBrk="1" hangingPunct="1">
              <a:defRPr/>
            </a:pPr>
            <a:endParaRPr lang="tr-TR" sz="2000" b="1" dirty="0">
              <a:solidFill>
                <a:srgbClr val="0D0D0D"/>
              </a:solidFill>
              <a:latin typeface="Times New Roman" pitchFamily="18" charset="0"/>
              <a:cs typeface="Times New Roman" pitchFamily="18" charset="0"/>
            </a:endParaRPr>
          </a:p>
          <a:p>
            <a:pPr lvl="1" eaLnBrk="1" hangingPunct="1">
              <a:lnSpc>
                <a:spcPct val="90000"/>
              </a:lnSpc>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1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65F0DE7B-C63F-4BF6-B38C-F4C63F1110F4}"/>
              </a:ext>
            </a:extLst>
          </p:cNvPr>
          <p:cNvSpPr>
            <a:spLocks noGrp="1"/>
          </p:cNvSpPr>
          <p:nvPr>
            <p:ph type="title"/>
          </p:nvPr>
        </p:nvSpPr>
        <p:spPr>
          <a:xfrm>
            <a:off x="468313" y="9810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MONTHLY </a:t>
            </a:r>
            <a:endParaRPr lang="tr-TR" sz="3600" dirty="0">
              <a:solidFill>
                <a:srgbClr val="FF0000"/>
              </a:solidFill>
              <a:effectLst>
                <a:outerShdw blurRad="38100" dist="38100" dir="2700000" algn="tl">
                  <a:srgbClr val="000000">
                    <a:alpha val="43137"/>
                  </a:srgbClr>
                </a:outerShdw>
              </a:effectLst>
            </a:endParaRPr>
          </a:p>
        </p:txBody>
      </p:sp>
      <p:sp>
        <p:nvSpPr>
          <p:cNvPr id="20483" name="Rectangle 3">
            <a:extLst>
              <a:ext uri="{FF2B5EF4-FFF2-40B4-BE49-F238E27FC236}">
                <a16:creationId xmlns:a16="http://schemas.microsoft.com/office/drawing/2014/main" id="{61E58EE8-EAA5-4162-8E39-F31A45F3418A}"/>
              </a:ext>
            </a:extLst>
          </p:cNvPr>
          <p:cNvSpPr>
            <a:spLocks noGrp="1"/>
          </p:cNvSpPr>
          <p:nvPr>
            <p:ph idx="1"/>
          </p:nvPr>
        </p:nvSpPr>
        <p:spPr>
          <a:xfrm>
            <a:off x="900113" y="2205038"/>
            <a:ext cx="7797800" cy="3600450"/>
          </a:xfrm>
        </p:spPr>
        <p:txBody>
          <a:bodyPr/>
          <a:lstStyle/>
          <a:p>
            <a:pPr algn="just" eaLnBrk="1" hangingPunct="1"/>
            <a:r>
              <a:rPr lang="tr-TR" altLang="tr-TR" sz="2800" b="1">
                <a:latin typeface="Arial" panose="020B0604020202020204" pitchFamily="34" charset="0"/>
                <a:cs typeface="Arial" panose="020B0604020202020204" pitchFamily="34" charset="0"/>
              </a:rPr>
              <a:t>The money paid </a:t>
            </a:r>
            <a:r>
              <a:rPr lang="tr-TR" altLang="tr-TR" sz="2800">
                <a:latin typeface="Arial" panose="020B0604020202020204" pitchFamily="34" charset="0"/>
                <a:cs typeface="Arial" panose="020B0604020202020204" pitchFamily="34" charset="0"/>
              </a:rPr>
              <a:t>to civil servants </a:t>
            </a:r>
            <a:r>
              <a:rPr lang="tr-TR" altLang="tr-TR" sz="2800" b="1">
                <a:latin typeface="Arial" panose="020B0604020202020204" pitchFamily="34" charset="0"/>
                <a:cs typeface="Arial" panose="020B0604020202020204" pitchFamily="34" charset="0"/>
              </a:rPr>
              <a:t>for their main duties </a:t>
            </a:r>
            <a:r>
              <a:rPr lang="tr-TR" altLang="tr-TR" sz="2800">
                <a:latin typeface="Arial" panose="020B0604020202020204" pitchFamily="34" charset="0"/>
                <a:cs typeface="Arial" panose="020B0604020202020204" pitchFamily="34" charset="0"/>
              </a:rPr>
              <a:t>is referred to as salary. The Law </a:t>
            </a:r>
            <a:r>
              <a:rPr lang="tr-TR" altLang="tr-TR" sz="2800">
                <a:latin typeface="Arial" panose="020B0604020202020204" pitchFamily="34" charset="0"/>
                <a:cs typeface="Arial" panose="020B0604020202020204" pitchFamily="34" charset="0"/>
              </a:rPr>
              <a:t>defines it as the money paid </a:t>
            </a:r>
            <a:r>
              <a:rPr lang="tr-TR" altLang="tr-TR" sz="2800">
                <a:latin typeface="Arial" panose="020B0604020202020204" pitchFamily="34" charset="0"/>
                <a:cs typeface="Arial" panose="020B0604020202020204" pitchFamily="34" charset="0"/>
              </a:rPr>
              <a:t>to civil servants </a:t>
            </a:r>
            <a:r>
              <a:rPr lang="tr-TR" altLang="tr-TR" sz="2800" b="1" u="sng">
                <a:solidFill>
                  <a:srgbClr val="9933FF"/>
                </a:solidFill>
                <a:latin typeface="Arial" panose="020B0604020202020204" pitchFamily="34" charset="0"/>
                <a:cs typeface="Arial" panose="020B0604020202020204" pitchFamily="34" charset="0"/>
              </a:rPr>
              <a:t>for their services on a </a:t>
            </a:r>
            <a:r>
              <a:rPr lang="tr-TR" altLang="tr-TR" sz="2800">
                <a:latin typeface="Arial" panose="020B0604020202020204" pitchFamily="34" charset="0"/>
                <a:cs typeface="Arial" panose="020B0604020202020204" pitchFamily="34" charset="0"/>
              </a:rPr>
              <a:t>monthly </a:t>
            </a:r>
            <a:r>
              <a:rPr lang="tr-TR" altLang="tr-TR" sz="2800" b="1" u="sng">
                <a:solidFill>
                  <a:srgbClr val="9933FF"/>
                </a:solidFill>
                <a:latin typeface="Arial" panose="020B0604020202020204" pitchFamily="34" charset="0"/>
                <a:cs typeface="Arial" panose="020B0604020202020204" pitchFamily="34" charset="0"/>
              </a:rPr>
              <a:t>basis based on their staff</a:t>
            </a:r>
            <a:r>
              <a:rPr lang="tr-TR" altLang="tr-TR" sz="2800">
                <a:latin typeface="Arial" panose="020B0604020202020204" pitchFamily="34" charset="0"/>
                <a:cs typeface="Arial" panose="020B0604020202020204" pitchFamily="34" charset="0"/>
              </a:rPr>
              <a:t>.</a:t>
            </a:r>
          </a:p>
          <a:p>
            <a:pPr algn="just" eaLnBrk="1" hangingPunct="1"/>
            <a:r>
              <a:rPr lang="tr-TR" altLang="tr-TR" sz="2800" b="1" u="sng">
                <a:solidFill>
                  <a:srgbClr val="CC3399"/>
                </a:solidFill>
                <a:latin typeface="Arial" panose="020B0604020202020204" pitchFamily="34" charset="0"/>
                <a:cs typeface="Arial" panose="020B0604020202020204" pitchFamily="34" charset="0"/>
              </a:rPr>
              <a:t>Payable in advance at the beginning of the month.</a:t>
            </a:r>
          </a:p>
        </p:txBody>
      </p:sp>
    </p:spTree>
  </p:cSld>
  <p:clrMapOvr>
    <a:masterClrMapping/>
  </p:clrMapOvr>
  <p:transition spd="med">
    <p:wipe dir="d"/>
    <p:sndAc>
      <p:stSnd>
        <p:snd r:embed="rId2" name="camera.wav"/>
      </p:stSnd>
    </p:sndAc>
  </p:transition>
</p:sld>
</file>

<file path=ppt/slides/slide1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E63B866-BE84-4BB1-8A41-AA9814EF4E07}"/>
              </a:ext>
            </a:extLst>
          </p:cNvPr>
          <p:cNvSpPr>
            <a:spLocks noGrp="1"/>
          </p:cNvSpPr>
          <p:nvPr>
            <p:ph type="title"/>
          </p:nvPr>
        </p:nvSpPr>
        <p:spPr>
          <a:xfrm>
            <a:off x="468313" y="620713"/>
            <a:ext cx="8229600" cy="939800"/>
          </a:xfrm>
        </p:spPr>
        <p:txBody>
          <a:bodyPr/>
          <a:lstStyle/>
          <a:p>
            <a:pPr algn="ctr">
              <a:defRPr/>
            </a:pPr>
            <a:r>
              <a:rPr lang="tr-TR" sz="3600" b="1" dirty="0">
                <a:solidFill>
                  <a:srgbClr val="FF0000"/>
                </a:solidFill>
                <a:effectLst>
                  <a:outerShdw blurRad="38100" dist="38100" dir="2700000" algn="tl">
                    <a:srgbClr val="000000">
                      <a:alpha val="43137"/>
                    </a:srgbClr>
                  </a:outerShdw>
                </a:effectLst>
              </a:rPr>
              <a:t>SOME CHARACTERISTICS OF CIVIL SERVANT PENSION</a:t>
            </a:r>
          </a:p>
        </p:txBody>
      </p:sp>
      <p:sp>
        <p:nvSpPr>
          <p:cNvPr id="21507" name="2 İçerik Yer Tutucusu">
            <a:extLst>
              <a:ext uri="{FF2B5EF4-FFF2-40B4-BE49-F238E27FC236}">
                <a16:creationId xmlns:a16="http://schemas.microsoft.com/office/drawing/2014/main" id="{874333BE-4EEA-41B7-91CB-646F36E561AB}"/>
              </a:ext>
            </a:extLst>
          </p:cNvPr>
          <p:cNvSpPr>
            <a:spLocks noGrp="1"/>
          </p:cNvSpPr>
          <p:nvPr>
            <p:ph idx="1"/>
          </p:nvPr>
        </p:nvSpPr>
        <p:spPr>
          <a:xfrm>
            <a:off x="900113" y="1916113"/>
            <a:ext cx="7642225" cy="3654425"/>
          </a:xfrm>
        </p:spPr>
        <p:txBody>
          <a:bodyPr/>
          <a:lstStyle/>
          <a:p>
            <a:r>
              <a:rPr lang="tr-TR" altLang="tr-TR" sz="2800">
                <a:latin typeface="Arial" panose="020B0604020202020204" pitchFamily="34" charset="0"/>
                <a:cs typeface="Arial" panose="020B0604020202020204" pitchFamily="34" charset="0"/>
              </a:rPr>
              <a:t>Earned right monthly grade</a:t>
            </a:r>
          </a:p>
          <a:p>
            <a:r>
              <a:rPr lang="tr-TR" altLang="tr-TR" sz="2800">
                <a:latin typeface="Arial" panose="020B0604020202020204" pitchFamily="34" charset="0"/>
                <a:cs typeface="Arial" panose="020B0604020202020204" pitchFamily="34" charset="0"/>
              </a:rPr>
              <a:t>Retired pensionable salary grade</a:t>
            </a:r>
          </a:p>
          <a:p>
            <a:r>
              <a:rPr lang="tr-TR" altLang="tr-TR" sz="2800">
                <a:latin typeface="Arial" panose="020B0604020202020204" pitchFamily="34" charset="0"/>
                <a:cs typeface="Arial" panose="020B0604020202020204" pitchFamily="34" charset="0"/>
              </a:rPr>
              <a:t>Duty pension</a:t>
            </a:r>
          </a:p>
          <a:p>
            <a:r>
              <a:rPr lang="tr-TR" altLang="tr-TR" sz="2800">
                <a:latin typeface="Arial" panose="020B0604020202020204" pitchFamily="34" charset="0"/>
                <a:cs typeface="Arial" panose="020B0604020202020204" pitchFamily="34" charset="0"/>
              </a:rPr>
              <a:t>Base salary</a:t>
            </a:r>
          </a:p>
          <a:p>
            <a:r>
              <a:rPr lang="tr-TR" altLang="tr-TR" sz="2800">
                <a:latin typeface="Arial" panose="020B0604020202020204" pitchFamily="34" charset="0"/>
                <a:cs typeface="Arial" panose="020B0604020202020204" pitchFamily="34" charset="0"/>
              </a:rPr>
              <a:t>Seniority pension</a:t>
            </a:r>
          </a:p>
          <a:p>
            <a:r>
              <a:rPr lang="tr-TR" altLang="tr-TR" sz="2800">
                <a:latin typeface="Arial" panose="020B0604020202020204" pitchFamily="34" charset="0"/>
                <a:cs typeface="Arial" panose="020B0604020202020204" pitchFamily="34" charset="0"/>
              </a:rPr>
              <a:t>Wage indicator and compensation indicator</a:t>
            </a:r>
          </a:p>
        </p:txBody>
      </p:sp>
    </p:spTree>
  </p:cSld>
  <p:clrMapOvr>
    <a:masterClrMapping/>
  </p:clrMapOvr>
  <p:transition spd="med">
    <p:wipe dir="d"/>
    <p:sndAc>
      <p:stSnd>
        <p:snd r:embed="rId2" name="camera.wav"/>
      </p:stSnd>
    </p:sndAc>
  </p:transition>
</p:sld>
</file>

<file path=ppt/slides/slide1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2C13D26-D1F7-4ECD-9110-4C2C33AD53A2}"/>
              </a:ext>
            </a:extLst>
          </p:cNvPr>
          <p:cNvSpPr>
            <a:spLocks noGrp="1"/>
          </p:cNvSpPr>
          <p:nvPr>
            <p:ph type="title"/>
          </p:nvPr>
        </p:nvSpPr>
        <p:spPr>
          <a:xfrm>
            <a:off x="468313" y="1268413"/>
            <a:ext cx="8229600" cy="939800"/>
          </a:xfrm>
        </p:spPr>
        <p:txBody>
          <a:bodyPr/>
          <a:lstStyle/>
          <a:p>
            <a:pPr algn="ctr">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SOME CHARACTERISTICS OF CIVIL SERVANT PENSION</a:t>
            </a:r>
          </a:p>
        </p:txBody>
      </p:sp>
      <p:sp>
        <p:nvSpPr>
          <p:cNvPr id="22531" name="2 İçerik Yer Tutucusu">
            <a:extLst>
              <a:ext uri="{FF2B5EF4-FFF2-40B4-BE49-F238E27FC236}">
                <a16:creationId xmlns:a16="http://schemas.microsoft.com/office/drawing/2014/main" id="{E9B3CB3C-CA85-4A33-8564-900D8278F385}"/>
              </a:ext>
            </a:extLst>
          </p:cNvPr>
          <p:cNvSpPr>
            <a:spLocks noGrp="1"/>
          </p:cNvSpPr>
          <p:nvPr>
            <p:ph idx="1"/>
          </p:nvPr>
        </p:nvSpPr>
        <p:spPr>
          <a:xfrm>
            <a:off x="900113" y="2852738"/>
            <a:ext cx="7416800" cy="2087562"/>
          </a:xfrm>
        </p:spPr>
        <p:txBody>
          <a:bodyPr/>
          <a:lstStyle/>
          <a:p>
            <a:pPr algn="just"/>
            <a:r>
              <a:rPr lang="tr-TR" altLang="tr-TR" sz="2400" b="1">
                <a:solidFill>
                  <a:srgbClr val="006600"/>
                </a:solidFill>
                <a:latin typeface="Arial" panose="020B0604020202020204" pitchFamily="34" charset="0"/>
                <a:cs typeface="Arial" panose="020B0604020202020204" pitchFamily="34" charset="0"/>
              </a:rPr>
              <a:t>Earned right salary grade: </a:t>
            </a:r>
            <a:r>
              <a:rPr lang="tr-TR" altLang="tr-TR" sz="2400">
                <a:latin typeface="Arial" panose="020B0604020202020204" pitchFamily="34" charset="0"/>
                <a:cs typeface="Arial" panose="020B0604020202020204" pitchFamily="34" charset="0"/>
              </a:rPr>
              <a:t>The </a:t>
            </a:r>
            <a:r>
              <a:rPr lang="tr-TR" altLang="tr-TR" sz="2400" u="sng">
                <a:latin typeface="Arial" panose="020B0604020202020204" pitchFamily="34" charset="0"/>
                <a:cs typeface="Arial" panose="020B0604020202020204" pitchFamily="34" charset="0"/>
              </a:rPr>
              <a:t>entry grade and grade according to the education level of </a:t>
            </a:r>
            <a:r>
              <a:rPr lang="tr-TR" altLang="tr-TR" sz="2400">
                <a:latin typeface="Arial" panose="020B0604020202020204" pitchFamily="34" charset="0"/>
                <a:cs typeface="Arial" panose="020B0604020202020204" pitchFamily="34" charset="0"/>
              </a:rPr>
              <a:t>the classes in Article 36 of the Civil Servants Law </a:t>
            </a:r>
            <a:r>
              <a:rPr lang="tr-TR" altLang="tr-TR" sz="2400">
                <a:latin typeface="Arial" panose="020B0604020202020204" pitchFamily="34" charset="0"/>
                <a:cs typeface="Arial" panose="020B0604020202020204" pitchFamily="34" charset="0"/>
              </a:rPr>
              <a:t>refers to the earned right salary grade.</a:t>
            </a:r>
          </a:p>
          <a:p>
            <a:pPr algn="just"/>
            <a:endParaRPr lang="tr-TR" altLang="tr-TR" sz="24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1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BCD3CBE-1129-474A-90A0-9BB80E872CBE}"/>
              </a:ext>
            </a:extLst>
          </p:cNvPr>
          <p:cNvSpPr>
            <a:spLocks noGrp="1"/>
          </p:cNvSpPr>
          <p:nvPr>
            <p:ph type="title"/>
          </p:nvPr>
        </p:nvSpPr>
        <p:spPr>
          <a:xfrm>
            <a:off x="468313" y="620713"/>
            <a:ext cx="8229600" cy="939800"/>
          </a:xfrm>
        </p:spPr>
        <p:txBody>
          <a:bodyPr/>
          <a:lstStyle/>
          <a:p>
            <a:pPr algn="ctr">
              <a:defRPr/>
            </a:pPr>
            <a:r>
              <a:rPr lang="tr-TR" sz="3600" dirty="0">
                <a:solidFill>
                  <a:srgbClr val="FF0000"/>
                </a:solidFill>
                <a:effectLst>
                  <a:outerShdw blurRad="38100" dist="38100" dir="2700000" algn="tl">
                    <a:srgbClr val="000000">
                      <a:alpha val="43137"/>
                    </a:srgbClr>
                  </a:outerShdw>
                </a:effectLst>
              </a:rPr>
              <a:t>SOME CHARACTERISTICS OF CIVIL SERVANT PENSION</a:t>
            </a:r>
          </a:p>
        </p:txBody>
      </p:sp>
      <p:sp>
        <p:nvSpPr>
          <p:cNvPr id="23555" name="2 İçerik Yer Tutucusu">
            <a:extLst>
              <a:ext uri="{FF2B5EF4-FFF2-40B4-BE49-F238E27FC236}">
                <a16:creationId xmlns:a16="http://schemas.microsoft.com/office/drawing/2014/main" id="{1F32800B-16E4-46DF-B2FB-008A5C612C37}"/>
              </a:ext>
            </a:extLst>
          </p:cNvPr>
          <p:cNvSpPr>
            <a:spLocks noGrp="1"/>
          </p:cNvSpPr>
          <p:nvPr>
            <p:ph idx="1"/>
          </p:nvPr>
        </p:nvSpPr>
        <p:spPr>
          <a:xfrm>
            <a:off x="900113" y="1916113"/>
            <a:ext cx="7642225" cy="3654425"/>
          </a:xfrm>
        </p:spPr>
        <p:txBody>
          <a:bodyPr/>
          <a:lstStyle/>
          <a:p>
            <a:r>
              <a:rPr lang="tr-TR" altLang="tr-TR" b="1">
                <a:solidFill>
                  <a:srgbClr val="006600"/>
                </a:solidFill>
                <a:latin typeface="Arial" panose="020B0604020202020204" pitchFamily="34" charset="0"/>
                <a:cs typeface="Arial" panose="020B0604020202020204" pitchFamily="34" charset="0"/>
              </a:rPr>
              <a:t>Pensionable salary grade: </a:t>
            </a:r>
            <a:r>
              <a:rPr lang="tr-TR" altLang="tr-TR" sz="2400">
                <a:latin typeface="Arial" panose="020B0604020202020204" pitchFamily="34" charset="0"/>
                <a:cs typeface="Arial" panose="020B0604020202020204" pitchFamily="34" charset="0"/>
              </a:rPr>
              <a:t>The salary grade </a:t>
            </a:r>
            <a:r>
              <a:rPr lang="tr-TR" altLang="tr-TR" sz="2400" u="sng">
                <a:latin typeface="Arial" panose="020B0604020202020204" pitchFamily="34" charset="0"/>
                <a:cs typeface="Arial" panose="020B0604020202020204" pitchFamily="34" charset="0"/>
              </a:rPr>
              <a:t>that is the basis for </a:t>
            </a:r>
            <a:r>
              <a:rPr lang="tr-TR" altLang="tr-TR" sz="2400">
                <a:latin typeface="Arial" panose="020B0604020202020204" pitchFamily="34" charset="0"/>
                <a:cs typeface="Arial" panose="020B0604020202020204" pitchFamily="34" charset="0"/>
              </a:rPr>
              <a:t>the officer's </a:t>
            </a:r>
            <a:r>
              <a:rPr lang="tr-TR" altLang="tr-TR" sz="2400" u="sng">
                <a:latin typeface="Arial" panose="020B0604020202020204" pitchFamily="34" charset="0"/>
                <a:cs typeface="Arial" panose="020B0604020202020204" pitchFamily="34" charset="0"/>
              </a:rPr>
              <a:t>pension deduction</a:t>
            </a:r>
            <a:r>
              <a:rPr lang="tr-TR" altLang="tr-TR" sz="2400">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    </a:t>
            </a:r>
          </a:p>
          <a:p>
            <a:r>
              <a:rPr lang="tr-TR" altLang="tr-TR" b="1">
                <a:solidFill>
                  <a:srgbClr val="006600"/>
                </a:solidFill>
                <a:latin typeface="Arial" panose="020B0604020202020204" pitchFamily="34" charset="0"/>
                <a:cs typeface="Arial" panose="020B0604020202020204" pitchFamily="34" charset="0"/>
              </a:rPr>
              <a:t>Duty salary: </a:t>
            </a:r>
            <a:r>
              <a:rPr lang="tr-TR" altLang="tr-TR" sz="2400">
                <a:latin typeface="Arial" panose="020B0604020202020204" pitchFamily="34" charset="0"/>
                <a:cs typeface="Arial" panose="020B0604020202020204" pitchFamily="34" charset="0"/>
              </a:rPr>
              <a:t>The salary that </a:t>
            </a:r>
            <a:r>
              <a:rPr lang="tr-TR" altLang="tr-TR" sz="2400">
                <a:latin typeface="Arial" panose="020B0604020202020204" pitchFamily="34" charset="0"/>
                <a:cs typeface="Arial" panose="020B0604020202020204" pitchFamily="34" charset="0"/>
              </a:rPr>
              <a:t>the civil servant </a:t>
            </a:r>
            <a:r>
              <a:rPr lang="tr-TR" altLang="tr-TR" sz="2400">
                <a:latin typeface="Arial" panose="020B0604020202020204" pitchFamily="34" charset="0"/>
                <a:cs typeface="Arial" panose="020B0604020202020204" pitchFamily="34" charset="0"/>
              </a:rPr>
              <a:t>is </a:t>
            </a:r>
            <a:r>
              <a:rPr lang="tr-TR" altLang="tr-TR" sz="2400" u="sng">
                <a:latin typeface="Arial" panose="020B0604020202020204" pitchFamily="34" charset="0"/>
                <a:cs typeface="Arial" panose="020B0604020202020204" pitchFamily="34" charset="0"/>
              </a:rPr>
              <a:t>actually </a:t>
            </a:r>
            <a:r>
              <a:rPr lang="tr-TR" altLang="tr-TR" sz="2400">
                <a:latin typeface="Arial" panose="020B0604020202020204" pitchFamily="34" charset="0"/>
                <a:cs typeface="Arial" panose="020B0604020202020204" pitchFamily="34" charset="0"/>
              </a:rPr>
              <a:t>receiving.</a:t>
            </a:r>
          </a:p>
          <a:p>
            <a:r>
              <a:rPr lang="tr-TR" altLang="tr-TR" b="1">
                <a:solidFill>
                  <a:srgbClr val="006600"/>
                </a:solidFill>
                <a:latin typeface="Arial" panose="020B0604020202020204" pitchFamily="34" charset="0"/>
                <a:cs typeface="Arial" panose="020B0604020202020204" pitchFamily="34" charset="0"/>
              </a:rPr>
              <a:t>Base salary </a:t>
            </a:r>
            <a:r>
              <a:rPr lang="tr-TR" altLang="tr-TR" sz="2400">
                <a:latin typeface="Arial" panose="020B0604020202020204" pitchFamily="34" charset="0"/>
                <a:cs typeface="Arial" panose="020B0604020202020204" pitchFamily="34" charset="0"/>
              </a:rPr>
              <a:t>1000 </a:t>
            </a:r>
            <a:r>
              <a:rPr lang="tr-TR" altLang="tr-TR" sz="2400" u="sng">
                <a:latin typeface="Arial" panose="020B0604020202020204" pitchFamily="34" charset="0"/>
                <a:cs typeface="Arial" panose="020B0604020202020204" pitchFamily="34" charset="0"/>
              </a:rPr>
              <a:t>indicators multiplied by the coefficient</a:t>
            </a:r>
            <a:r>
              <a:rPr lang="tr-TR" altLang="tr-TR" sz="2400">
                <a:latin typeface="Arial" panose="020B0604020202020204" pitchFamily="34" charset="0"/>
                <a:cs typeface="Arial" panose="020B0604020202020204" pitchFamily="34" charset="0"/>
              </a:rPr>
              <a:t>.</a:t>
            </a:r>
          </a:p>
          <a:p>
            <a:r>
              <a:rPr lang="tr-TR" altLang="tr-TR" b="1">
                <a:solidFill>
                  <a:srgbClr val="006600"/>
                </a:solidFill>
                <a:latin typeface="Arial" panose="020B0604020202020204" pitchFamily="34" charset="0"/>
                <a:cs typeface="Arial" panose="020B0604020202020204" pitchFamily="34" charset="0"/>
              </a:rPr>
              <a:t>Seniority pension: </a:t>
            </a:r>
            <a:r>
              <a:rPr lang="tr-TR" altLang="tr-TR" sz="2400">
                <a:latin typeface="Arial" panose="020B0604020202020204" pitchFamily="34" charset="0"/>
                <a:cs typeface="Arial" panose="020B0604020202020204" pitchFamily="34" charset="0"/>
              </a:rPr>
              <a:t>It is the amount of the multiplication of 20 indicators </a:t>
            </a:r>
            <a:r>
              <a:rPr lang="tr-TR" altLang="tr-TR" sz="2400" u="sng">
                <a:latin typeface="Arial" panose="020B0604020202020204" pitchFamily="34" charset="0"/>
                <a:cs typeface="Arial" panose="020B0604020202020204" pitchFamily="34" charset="0"/>
              </a:rPr>
              <a:t>for each year of service </a:t>
            </a:r>
            <a:r>
              <a:rPr lang="tr-TR" altLang="tr-TR" sz="2400">
                <a:latin typeface="Arial" panose="020B0604020202020204" pitchFamily="34" charset="0"/>
                <a:cs typeface="Arial" panose="020B0604020202020204" pitchFamily="34" charset="0"/>
              </a:rPr>
              <a:t>of a civil servant</a:t>
            </a:r>
            <a:r>
              <a:rPr lang="tr-TR" altLang="tr-TR" sz="2400">
                <a:latin typeface="Arial" panose="020B0604020202020204" pitchFamily="34" charset="0"/>
                <a:cs typeface="Arial" panose="020B0604020202020204" pitchFamily="34" charset="0"/>
              </a:rPr>
              <a:t>. </a:t>
            </a:r>
          </a:p>
        </p:txBody>
      </p:sp>
    </p:spTree>
  </p:cSld>
  <p:clrMapOvr>
    <a:masterClrMapping/>
  </p:clrMapOvr>
  <p:transition spd="med">
    <p:wipe dir="d"/>
    <p:sndAc>
      <p:stSnd>
        <p:snd r:embed="rId2" name="camera.wav"/>
      </p:stSnd>
    </p:sndAc>
  </p:transition>
</p:sld>
</file>

<file path=ppt/slides/slide1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655531BF-5D54-47BD-8130-7E6167D3B468}"/>
              </a:ext>
            </a:extLst>
          </p:cNvPr>
          <p:cNvSpPr>
            <a:spLocks noGrp="1"/>
          </p:cNvSpPr>
          <p:nvPr>
            <p:ph type="title"/>
          </p:nvPr>
        </p:nvSpPr>
        <p:spPr>
          <a:xfrm>
            <a:off x="468313" y="620713"/>
            <a:ext cx="8229600" cy="939800"/>
          </a:xfrm>
        </p:spPr>
        <p:txBody>
          <a:bodyPr/>
          <a:lstStyle/>
          <a:p>
            <a:pPr algn="ctr">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SOME CHARACTERISTICS OF CIVIL SERVANT PENSION</a:t>
            </a:r>
          </a:p>
        </p:txBody>
      </p:sp>
      <p:sp>
        <p:nvSpPr>
          <p:cNvPr id="24579" name="2 İçerik Yer Tutucusu">
            <a:extLst>
              <a:ext uri="{FF2B5EF4-FFF2-40B4-BE49-F238E27FC236}">
                <a16:creationId xmlns:a16="http://schemas.microsoft.com/office/drawing/2014/main" id="{BF2D6A60-1467-4DEC-8571-DBDC5BCF6712}"/>
              </a:ext>
            </a:extLst>
          </p:cNvPr>
          <p:cNvSpPr>
            <a:spLocks noGrp="1"/>
          </p:cNvSpPr>
          <p:nvPr>
            <p:ph idx="1"/>
          </p:nvPr>
        </p:nvSpPr>
        <p:spPr>
          <a:xfrm>
            <a:off x="900113" y="1700213"/>
            <a:ext cx="7642225" cy="4752975"/>
          </a:xfrm>
        </p:spPr>
        <p:txBody>
          <a:bodyPr/>
          <a:lstStyle/>
          <a:p>
            <a:pPr algn="just"/>
            <a:r>
              <a:rPr lang="tr-TR" altLang="tr-TR" sz="2800" b="1">
                <a:solidFill>
                  <a:srgbClr val="006600"/>
                </a:solidFill>
                <a:latin typeface="Arial" panose="020B0604020202020204" pitchFamily="34" charset="0"/>
                <a:cs typeface="Arial" panose="020B0604020202020204" pitchFamily="34" charset="0"/>
              </a:rPr>
              <a:t>Wage indicator and compensation indicator: </a:t>
            </a:r>
            <a:r>
              <a:rPr lang="tr-TR" altLang="tr-TR" sz="2400" b="1">
                <a:latin typeface="Arial" panose="020B0604020202020204" pitchFamily="34" charset="0"/>
                <a:cs typeface="Arial" panose="020B0604020202020204" pitchFamily="34" charset="0"/>
              </a:rPr>
              <a:t>Article 10 of </a:t>
            </a:r>
            <a:r>
              <a:rPr lang="tr-TR" altLang="tr-TR" sz="2400">
                <a:latin typeface="Arial" panose="020B0604020202020204" pitchFamily="34" charset="0"/>
                <a:cs typeface="Arial" panose="020B0604020202020204" pitchFamily="34" charset="0"/>
              </a:rPr>
              <a:t>the Decree Law No. 375 </a:t>
            </a:r>
            <a:r>
              <a:rPr lang="tr-TR" altLang="tr-TR" sz="2400">
                <a:latin typeface="Arial" panose="020B0604020202020204" pitchFamily="34" charset="0"/>
                <a:cs typeface="Arial" panose="020B0604020202020204" pitchFamily="34" charset="0"/>
              </a:rPr>
              <a:t>introduced </a:t>
            </a:r>
            <a:r>
              <a:rPr lang="tr-TR" altLang="tr-TR" sz="2400" u="sng">
                <a:latin typeface="Arial" panose="020B0604020202020204" pitchFamily="34" charset="0"/>
                <a:cs typeface="Arial" panose="020B0604020202020204" pitchFamily="34" charset="0"/>
              </a:rPr>
              <a:t>a two-element salary system </a:t>
            </a:r>
            <a:r>
              <a:rPr lang="tr-TR" altLang="tr-TR" sz="2400">
                <a:latin typeface="Arial" panose="020B0604020202020204" pitchFamily="34" charset="0"/>
                <a:cs typeface="Arial" panose="020B0604020202020204" pitchFamily="34" charset="0"/>
              </a:rPr>
              <a:t>consisting of salary and compensation indicators for the personnel whose titles are included </a:t>
            </a:r>
            <a:r>
              <a:rPr lang="tr-TR" altLang="tr-TR" sz="2400" b="1">
                <a:latin typeface="Arial" panose="020B0604020202020204" pitchFamily="34" charset="0"/>
                <a:cs typeface="Arial" panose="020B0604020202020204" pitchFamily="34" charset="0"/>
              </a:rPr>
              <a:t>in the tables II and III annexed to </a:t>
            </a:r>
            <a:r>
              <a:rPr lang="tr-TR" altLang="tr-TR" sz="2400">
                <a:latin typeface="Arial" panose="020B0604020202020204" pitchFamily="34" charset="0"/>
                <a:cs typeface="Arial" panose="020B0604020202020204" pitchFamily="34" charset="0"/>
              </a:rPr>
              <a:t>the said Decree Law</a:t>
            </a:r>
            <a:r>
              <a:rPr lang="tr-TR" altLang="tr-TR" sz="2400">
                <a:latin typeface="Arial" panose="020B0604020202020204" pitchFamily="34" charset="0"/>
                <a:cs typeface="Arial" panose="020B0604020202020204" pitchFamily="34" charset="0"/>
              </a:rPr>
              <a:t>. </a:t>
            </a:r>
          </a:p>
          <a:p>
            <a:pPr algn="just"/>
            <a:r>
              <a:rPr lang="tr-TR" altLang="tr-TR" sz="2400">
                <a:latin typeface="Arial" panose="020B0604020202020204" pitchFamily="34" charset="0"/>
                <a:cs typeface="Arial" panose="020B0604020202020204" pitchFamily="34" charset="0"/>
              </a:rPr>
              <a:t>According to this system, the salary of the personnel whose titles are included in the aforementioned tables </a:t>
            </a:r>
            <a:r>
              <a:rPr lang="tr-TR" altLang="tr-TR" sz="2400">
                <a:latin typeface="Arial" panose="020B0604020202020204" pitchFamily="34" charset="0"/>
                <a:cs typeface="Arial" panose="020B0604020202020204" pitchFamily="34" charset="0"/>
              </a:rPr>
              <a:t>consists of the amount remaining after deducting the deductions to be made in accordance with the relevant legislation from the amount to be found as a result of </a:t>
            </a:r>
            <a:r>
              <a:rPr lang="tr-TR" altLang="tr-TR" sz="2400" b="1">
                <a:latin typeface="Arial" panose="020B0604020202020204" pitchFamily="34" charset="0"/>
                <a:cs typeface="Arial" panose="020B0604020202020204" pitchFamily="34" charset="0"/>
              </a:rPr>
              <a:t>multiplying the salary indicator and compensation indicator by the coefficient applied to civil servant salaries</a:t>
            </a:r>
            <a:r>
              <a:rPr lang="tr-TR" altLang="tr-TR" sz="2400">
                <a:latin typeface="Arial" panose="020B0604020202020204" pitchFamily="34" charset="0"/>
                <a:cs typeface="Arial" panose="020B0604020202020204" pitchFamily="34" charset="0"/>
              </a:rPr>
              <a:t>.</a:t>
            </a:r>
          </a:p>
          <a:p>
            <a:pPr algn="just"/>
            <a:endParaRPr lang="tr-TR" altLang="tr-TR" sz="2800"/>
          </a:p>
        </p:txBody>
      </p:sp>
    </p:spTree>
  </p:cSld>
  <p:clrMapOvr>
    <a:masterClrMapping/>
  </p:clrMapOvr>
  <p:transition spd="med">
    <p:wipe dir="d"/>
    <p:sndAc>
      <p:stSnd>
        <p:snd r:embed="rId2" name="camera.wav"/>
      </p:stSnd>
    </p:sndAc>
  </p:transition>
</p:sld>
</file>

<file path=ppt/slides/slide1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3">
            <a:extLst>
              <a:ext uri="{FF2B5EF4-FFF2-40B4-BE49-F238E27FC236}">
                <a16:creationId xmlns:a16="http://schemas.microsoft.com/office/drawing/2014/main" id="{9EAF433F-2B4A-4581-8AD8-33D9EF7A2E3C}"/>
              </a:ext>
            </a:extLst>
          </p:cNvPr>
          <p:cNvSpPr>
            <a:spLocks noGrp="1" noChangeArrowheads="1"/>
          </p:cNvSpPr>
          <p:nvPr>
            <p:ph sz="quarter" idx="4294967295"/>
          </p:nvPr>
        </p:nvSpPr>
        <p:spPr>
          <a:xfrm>
            <a:off x="900113" y="1268413"/>
            <a:ext cx="7559675" cy="5113337"/>
          </a:xfrm>
        </p:spPr>
        <p:txBody>
          <a:bodyPr/>
          <a:lstStyle/>
          <a:p>
            <a:pPr marL="44450" indent="0" algn="ctr" eaLnBrk="1" hangingPunct="1">
              <a:buFont typeface="Georgia" pitchFamily="18" charset="0"/>
              <a:buNone/>
              <a:defRPr/>
            </a:pPr>
            <a:r>
              <a:rPr lang="tr-TR" b="1" dirty="0">
                <a:solidFill>
                  <a:srgbClr val="FF0000"/>
                </a:solidFill>
                <a:effectLst>
                  <a:outerShdw blurRad="38100" dist="38100" dir="2700000" algn="tl">
                    <a:srgbClr val="000000">
                      <a:alpha val="43137"/>
                    </a:srgbClr>
                  </a:outerShdw>
                </a:effectLst>
              </a:rPr>
              <a:t>PRICES</a:t>
            </a:r>
            <a:endParaRPr lang="tr-TR" sz="1800" b="1" dirty="0">
              <a:effectLst>
                <a:outerShdw blurRad="38100" dist="38100" dir="2700000" algn="tl">
                  <a:srgbClr val="000000">
                    <a:alpha val="43137"/>
                  </a:srgbClr>
                </a:outerShdw>
              </a:effectLst>
            </a:endParaRPr>
          </a:p>
          <a:p>
            <a:pPr marL="44450" indent="0" algn="just" eaLnBrk="1" hangingPunct="1">
              <a:buFont typeface="Georgia" pitchFamily="18" charset="0"/>
              <a:buNone/>
              <a:defRPr/>
            </a:pPr>
            <a:r>
              <a:rPr lang="tr-TR" sz="2400" dirty="0">
                <a:latin typeface="Arial" pitchFamily="34" charset="0"/>
                <a:cs typeface="Arial" pitchFamily="34" charset="0"/>
              </a:rPr>
              <a:t>	a) </a:t>
            </a:r>
            <a:r>
              <a:rPr lang="tr-TR" sz="2400" b="1" dirty="0">
                <a:solidFill>
                  <a:srgbClr val="0066CC"/>
                </a:solidFill>
                <a:latin typeface="Arial" pitchFamily="34" charset="0"/>
                <a:cs typeface="Arial" pitchFamily="34" charset="0"/>
              </a:rPr>
              <a:t>Job difficulty increase </a:t>
            </a:r>
            <a:r>
              <a:rPr lang="tr-TR" sz="2400" dirty="0">
                <a:latin typeface="Arial" pitchFamily="34" charset="0"/>
                <a:cs typeface="Arial" pitchFamily="34" charset="0"/>
              </a:rPr>
              <a:t>for those working in jobs that are difficult in terms of their nature and working conditions</a:t>
            </a:r>
            <a:r>
              <a:rPr lang="tr-TR" sz="2400" dirty="0">
                <a:solidFill>
                  <a:srgbClr val="0066CC"/>
                </a:solidFill>
                <a:latin typeface="Arial" pitchFamily="34" charset="0"/>
                <a:cs typeface="Arial" pitchFamily="34" charset="0"/>
              </a:rPr>
              <a:t>,</a:t>
            </a:r>
          </a:p>
          <a:p>
            <a:pPr marL="44450" indent="0" algn="just" eaLnBrk="1" hangingPunct="1">
              <a:buFont typeface="Georgia" pitchFamily="18" charset="0"/>
              <a:buNone/>
              <a:defRPr/>
            </a:pPr>
            <a:r>
              <a:rPr lang="tr-TR" sz="2400" dirty="0">
                <a:latin typeface="Arial" pitchFamily="34" charset="0"/>
                <a:cs typeface="Arial" pitchFamily="34" charset="0"/>
              </a:rPr>
              <a:t>	b) </a:t>
            </a:r>
            <a:r>
              <a:rPr lang="tr-TR" sz="2400" b="1" dirty="0">
                <a:solidFill>
                  <a:srgbClr val="0066CC"/>
                </a:solidFill>
                <a:latin typeface="Arial" pitchFamily="34" charset="0"/>
                <a:cs typeface="Arial" pitchFamily="34" charset="0"/>
              </a:rPr>
              <a:t>Work risk increase </a:t>
            </a:r>
            <a:r>
              <a:rPr lang="tr-TR" sz="2400" dirty="0">
                <a:latin typeface="Arial" pitchFamily="34" charset="0"/>
                <a:cs typeface="Arial" pitchFamily="34" charset="0"/>
              </a:rPr>
              <a:t>for employees working in services that pose a danger to life and health</a:t>
            </a:r>
            <a:r>
              <a:rPr lang="tr-TR" sz="2400" b="1" dirty="0">
                <a:solidFill>
                  <a:srgbClr val="0066CC"/>
                </a:solidFill>
                <a:latin typeface="Arial" pitchFamily="34" charset="0"/>
                <a:cs typeface="Arial" pitchFamily="34" charset="0"/>
              </a:rPr>
              <a:t>,</a:t>
            </a:r>
          </a:p>
          <a:p>
            <a:pPr marL="44450" indent="0" algn="just" eaLnBrk="1" hangingPunct="1">
              <a:buFont typeface="Georgia" pitchFamily="18" charset="0"/>
              <a:buNone/>
              <a:defRPr/>
            </a:pPr>
            <a:r>
              <a:rPr lang="tr-TR" sz="2400" dirty="0">
                <a:latin typeface="Arial" pitchFamily="34" charset="0"/>
                <a:cs typeface="Arial" pitchFamily="34" charset="0"/>
              </a:rPr>
              <a:t>	c) </a:t>
            </a:r>
            <a:r>
              <a:rPr lang="tr-TR" sz="2400" b="1" dirty="0">
                <a:solidFill>
                  <a:srgbClr val="0066CC"/>
                </a:solidFill>
                <a:latin typeface="Arial" pitchFamily="34" charset="0"/>
                <a:cs typeface="Arial" pitchFamily="34" charset="0"/>
              </a:rPr>
              <a:t>Financial responsibility increase </a:t>
            </a:r>
            <a:r>
              <a:rPr lang="tr-TR" sz="2400" dirty="0">
                <a:latin typeface="Arial" pitchFamily="34" charset="0"/>
                <a:cs typeface="Arial" pitchFamily="34" charset="0"/>
              </a:rPr>
              <a:t>for treasurers, tellers and other officials who are accountable to the Court of Accounts</a:t>
            </a:r>
            <a:r>
              <a:rPr lang="tr-TR" sz="2400" b="1" dirty="0">
                <a:solidFill>
                  <a:srgbClr val="0066CC"/>
                </a:solidFill>
                <a:latin typeface="Arial" pitchFamily="34" charset="0"/>
                <a:cs typeface="Arial" pitchFamily="34" charset="0"/>
              </a:rPr>
              <a:t>,</a:t>
            </a:r>
          </a:p>
          <a:p>
            <a:pPr marL="44450" indent="0" algn="just" eaLnBrk="1" hangingPunct="1">
              <a:buFont typeface="Georgia" pitchFamily="18" charset="0"/>
              <a:buNone/>
              <a:defRPr/>
            </a:pPr>
            <a:r>
              <a:rPr lang="tr-TR" sz="2400" dirty="0">
                <a:latin typeface="Arial" pitchFamily="34" charset="0"/>
                <a:cs typeface="Arial" pitchFamily="34" charset="0"/>
              </a:rPr>
              <a:t>	d) </a:t>
            </a:r>
            <a:r>
              <a:rPr lang="tr-TR" sz="2400" b="1" dirty="0">
                <a:solidFill>
                  <a:srgbClr val="0066CC"/>
                </a:solidFill>
                <a:latin typeface="Arial" pitchFamily="34" charset="0"/>
                <a:cs typeface="Arial" pitchFamily="34" charset="0"/>
              </a:rPr>
              <a:t>Difficulty in </a:t>
            </a:r>
            <a:r>
              <a:rPr lang="tr-TR" sz="2400" dirty="0">
                <a:latin typeface="Arial" pitchFamily="34" charset="0"/>
                <a:cs typeface="Arial" pitchFamily="34" charset="0"/>
              </a:rPr>
              <a:t>procurement </a:t>
            </a:r>
            <a:r>
              <a:rPr lang="tr-TR" sz="2400" b="1" dirty="0">
                <a:solidFill>
                  <a:srgbClr val="0066CC"/>
                </a:solidFill>
                <a:latin typeface="Arial" pitchFamily="34" charset="0"/>
                <a:cs typeface="Arial" pitchFamily="34" charset="0"/>
              </a:rPr>
              <a:t>allowance </a:t>
            </a:r>
            <a:r>
              <a:rPr lang="tr-TR" sz="2400" dirty="0">
                <a:latin typeface="Arial" pitchFamily="34" charset="0"/>
                <a:cs typeface="Arial" pitchFamily="34" charset="0"/>
              </a:rPr>
              <a:t>is paid </a:t>
            </a:r>
            <a:r>
              <a:rPr lang="tr-TR" sz="2400" dirty="0">
                <a:latin typeface="Arial" pitchFamily="34" charset="0"/>
                <a:cs typeface="Arial" pitchFamily="34" charset="0"/>
              </a:rPr>
              <a:t>for employees who are difficult to recruit, retain or employ in certain places</a:t>
            </a:r>
          </a:p>
          <a:p>
            <a:pPr lvl="1" eaLnBrk="1" hangingPunct="1">
              <a:buFont typeface="Monotype Sorts"/>
              <a:buNone/>
              <a:defRPr/>
            </a:pPr>
            <a:endParaRPr lang="tr-TR" dirty="0">
              <a:latin typeface="Arial" pitchFamily="34" charset="0"/>
              <a:cs typeface="Arial" pitchFamily="34"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2" eaLnBrk="1" hangingPunct="1">
              <a:defRPr/>
            </a:pPr>
            <a:endParaRPr lang="tr-TR" sz="2000" b="1" dirty="0">
              <a:solidFill>
                <a:srgbClr val="0D0D0D"/>
              </a:solidFill>
              <a:latin typeface="Times New Roman" pitchFamily="18" charset="0"/>
              <a:cs typeface="Times New Roman" pitchFamily="18" charset="0"/>
            </a:endParaRPr>
          </a:p>
          <a:p>
            <a:pPr lvl="1" eaLnBrk="1" hangingPunct="1">
              <a:lnSpc>
                <a:spcPct val="90000"/>
              </a:lnSpc>
              <a:buFont typeface="Georgia" pitchFamily="18" charset="0"/>
              <a:buNone/>
              <a:defRPr/>
            </a:pPr>
            <a:r>
              <a:rPr lang="tr-TR" b="1" dirty="0">
                <a:solidFill>
                  <a:srgbClr val="0D0D0D"/>
                </a:solidFill>
                <a:latin typeface="Times New Roman" pitchFamily="18" charset="0"/>
                <a:cs typeface="Times New Roman" pitchFamily="18" charset="0"/>
              </a:rPr>
              <a:t> </a:t>
            </a:r>
          </a:p>
        </p:txBody>
      </p:sp>
    </p:spTree>
  </p:cSld>
  <p:clrMapOvr>
    <a:masterClrMapping/>
  </p:clrMapOvr>
  <p:transition spd="med">
    <p:wipe dir="d"/>
    <p:sndAc>
      <p:stSnd>
        <p:snd r:embed="rId2" name="camera.wav"/>
      </p:stSnd>
    </p:sndAc>
  </p:transition>
</p:sld>
</file>

<file path=ppt/slides/slide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2357BB59-4300-4045-93CB-B7A937EF8BEA}"/>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8195" name="Rectangle 3">
            <a:extLst>
              <a:ext uri="{FF2B5EF4-FFF2-40B4-BE49-F238E27FC236}">
                <a16:creationId xmlns:a16="http://schemas.microsoft.com/office/drawing/2014/main" id="{5811F024-D63A-406F-8B35-70B94E45AC63}"/>
              </a:ext>
            </a:extLst>
          </p:cNvPr>
          <p:cNvSpPr>
            <a:spLocks noGrp="1"/>
          </p:cNvSpPr>
          <p:nvPr>
            <p:ph idx="1"/>
          </p:nvPr>
        </p:nvSpPr>
        <p:spPr>
          <a:xfrm>
            <a:off x="1258888" y="1700213"/>
            <a:ext cx="7273925" cy="4518025"/>
          </a:xfrm>
        </p:spPr>
        <p:txBody>
          <a:bodyPr/>
          <a:lstStyle/>
          <a:p>
            <a:pPr eaLnBrk="1" hangingPunct="1"/>
            <a:r>
              <a:rPr lang="tr-TR" altLang="tr-TR" sz="2800">
                <a:latin typeface="Arial" panose="020B0604020202020204" pitchFamily="34" charset="0"/>
                <a:cs typeface="Arial" panose="020B0604020202020204" pitchFamily="34" charset="0"/>
              </a:rPr>
              <a:t>Principle of legality</a:t>
            </a:r>
          </a:p>
          <a:p>
            <a:pPr eaLnBrk="1" hangingPunct="1"/>
            <a:r>
              <a:rPr lang="tr-TR" altLang="tr-TR" sz="2800">
                <a:latin typeface="Arial" panose="020B0604020202020204" pitchFamily="34" charset="0"/>
                <a:cs typeface="Arial" panose="020B0604020202020204" pitchFamily="34" charset="0"/>
              </a:rPr>
              <a:t>Principle of openness</a:t>
            </a:r>
          </a:p>
          <a:p>
            <a:pPr eaLnBrk="1" hangingPunct="1"/>
            <a:r>
              <a:rPr lang="tr-TR" altLang="tr-TR" sz="2800">
                <a:latin typeface="Arial" panose="020B0604020202020204" pitchFamily="34" charset="0"/>
                <a:cs typeface="Arial" panose="020B0604020202020204" pitchFamily="34" charset="0"/>
              </a:rPr>
              <a:t>Equivalence principle</a:t>
            </a:r>
          </a:p>
          <a:p>
            <a:pPr eaLnBrk="1" hangingPunct="1"/>
            <a:r>
              <a:rPr lang="tr-TR" altLang="tr-TR" sz="2800">
                <a:latin typeface="Arial" panose="020B0604020202020204" pitchFamily="34" charset="0"/>
                <a:cs typeface="Arial" panose="020B0604020202020204" pitchFamily="34" charset="0"/>
              </a:rPr>
              <a:t>Dashboard</a:t>
            </a:r>
          </a:p>
          <a:p>
            <a:pPr eaLnBrk="1" hangingPunct="1"/>
            <a:r>
              <a:rPr lang="tr-TR" altLang="tr-TR" sz="2800">
                <a:latin typeface="Arial" panose="020B0604020202020204" pitchFamily="34" charset="0"/>
                <a:cs typeface="Arial" panose="020B0604020202020204" pitchFamily="34" charset="0"/>
              </a:rPr>
              <a:t>Coefficient system</a:t>
            </a:r>
          </a:p>
          <a:p>
            <a:pPr eaLnBrk="1" hangingPunct="1"/>
            <a:r>
              <a:rPr lang="tr-TR" altLang="tr-TR" sz="2800">
                <a:latin typeface="Arial" panose="020B0604020202020204" pitchFamily="34" charset="0"/>
                <a:cs typeface="Arial" panose="020B0604020202020204" pitchFamily="34" charset="0"/>
              </a:rPr>
              <a:t>Additional indicators</a:t>
            </a:r>
          </a:p>
          <a:p>
            <a:pPr eaLnBrk="1" hangingPunct="1"/>
            <a:r>
              <a:rPr lang="tr-TR" altLang="tr-TR" sz="2800">
                <a:latin typeface="Arial" panose="020B0604020202020204" pitchFamily="34" charset="0"/>
                <a:cs typeface="Arial" panose="020B0604020202020204" pitchFamily="34" charset="0"/>
              </a:rPr>
              <a:t>Step Progression</a:t>
            </a:r>
          </a:p>
          <a:p>
            <a:pPr eaLnBrk="1" hangingPunct="1"/>
            <a:r>
              <a:rPr lang="tr-TR" altLang="tr-TR" sz="2800">
                <a:latin typeface="Arial" panose="020B0604020202020204" pitchFamily="34" charset="0"/>
                <a:cs typeface="Arial" panose="020B0604020202020204" pitchFamily="34" charset="0"/>
              </a:rPr>
              <a:t>Grade Promotion </a:t>
            </a:r>
          </a:p>
        </p:txBody>
      </p:sp>
    </p:spTree>
  </p:cSld>
  <p:clrMapOvr>
    <a:masterClrMapping/>
  </p:clrMapOvr>
  <p:transition spd="med">
    <p:wipe dir="d"/>
    <p:sndAc>
      <p:stSnd>
        <p:snd r:embed="rId2" name="camera.wav"/>
      </p:stSnd>
    </p:sndAc>
  </p:transition>
</p:sld>
</file>

<file path=ppt/slides/slide2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3">
            <a:extLst>
              <a:ext uri="{FF2B5EF4-FFF2-40B4-BE49-F238E27FC236}">
                <a16:creationId xmlns:a16="http://schemas.microsoft.com/office/drawing/2014/main" id="{8CAE1DDB-EAE1-4FCE-909D-F9900D586949}"/>
              </a:ext>
            </a:extLst>
          </p:cNvPr>
          <p:cNvSpPr>
            <a:spLocks noGrp="1" noChangeArrowheads="1"/>
          </p:cNvSpPr>
          <p:nvPr>
            <p:ph sz="quarter" idx="4294967295"/>
          </p:nvPr>
        </p:nvSpPr>
        <p:spPr>
          <a:xfrm>
            <a:off x="971550" y="1241425"/>
            <a:ext cx="7488238" cy="4779963"/>
          </a:xfrm>
        </p:spPr>
        <p:txBody>
          <a:bodyPr/>
          <a:lstStyle/>
          <a:p>
            <a:pPr marL="44450" indent="0" algn="ctr" eaLnBrk="1" hangingPunct="1">
              <a:buFont typeface="Georgia" pitchFamily="18" charset="0"/>
              <a:buNone/>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COMPENSATIONS</a:t>
            </a:r>
          </a:p>
          <a:p>
            <a:pPr marL="44450" indent="0" algn="just" eaLnBrk="1" hangingPunct="1">
              <a:buFont typeface="Georgia" pitchFamily="18" charset="0"/>
              <a:buNone/>
              <a:defRPr/>
            </a:pPr>
            <a:endParaRPr lang="tr-TR" sz="2400" b="1" dirty="0">
              <a:solidFill>
                <a:srgbClr val="FF0000"/>
              </a:solidFill>
              <a:effectLst>
                <a:outerShdw blurRad="38100" dist="38100" dir="2700000" algn="tl">
                  <a:srgbClr val="000000">
                    <a:alpha val="43137"/>
                  </a:srgbClr>
                </a:outerShdw>
              </a:effectLst>
            </a:endParaRPr>
          </a:p>
          <a:p>
            <a:pPr marL="44450" indent="0" algn="just" eaLnBrk="1" hangingPunct="1">
              <a:spcBef>
                <a:spcPts val="0"/>
              </a:spcBef>
              <a:buFont typeface="Georgia" pitchFamily="18" charset="0"/>
              <a:buNone/>
              <a:defRPr/>
            </a:pPr>
            <a:r>
              <a:rPr lang="tr-TR" sz="2400" dirty="0">
                <a:latin typeface="Arial" pitchFamily="34" charset="0"/>
                <a:cs typeface="Arial" pitchFamily="34" charset="0"/>
              </a:rPr>
              <a:t>A certain percentage of the gross amount of </a:t>
            </a:r>
            <a:r>
              <a:rPr lang="tr-TR" sz="2400" u="sng" dirty="0">
                <a:latin typeface="Arial" pitchFamily="34" charset="0"/>
                <a:cs typeface="Arial" pitchFamily="34" charset="0"/>
              </a:rPr>
              <a:t>the highest Civil Servant salary </a:t>
            </a:r>
            <a:r>
              <a:rPr lang="tr-TR" sz="2400" dirty="0">
                <a:latin typeface="Arial" pitchFamily="34" charset="0"/>
                <a:cs typeface="Arial" pitchFamily="34" charset="0"/>
              </a:rPr>
              <a:t>(including additional indicators) </a:t>
            </a:r>
            <a:r>
              <a:rPr lang="tr-TR" sz="2400" dirty="0">
                <a:latin typeface="Arial" pitchFamily="34" charset="0"/>
                <a:cs typeface="Arial" pitchFamily="34" charset="0"/>
              </a:rPr>
              <a:t>specified in this Law </a:t>
            </a:r>
            <a:r>
              <a:rPr lang="tr-TR" sz="2400" dirty="0">
                <a:latin typeface="Arial" pitchFamily="34" charset="0"/>
                <a:cs typeface="Arial" pitchFamily="34" charset="0"/>
              </a:rPr>
              <a:t>is paid on the basis of classes and titles</a:t>
            </a:r>
            <a:r>
              <a:rPr lang="tr-TR" sz="2400" dirty="0">
                <a:latin typeface="Arial" pitchFamily="34" charset="0"/>
                <a:cs typeface="Arial" pitchFamily="34" charset="0"/>
              </a:rPr>
              <a:t>, taking into account </a:t>
            </a:r>
            <a:r>
              <a:rPr lang="tr-TR" sz="2400" b="1" dirty="0">
                <a:solidFill>
                  <a:srgbClr val="800000"/>
                </a:solidFill>
                <a:latin typeface="Arial" pitchFamily="34" charset="0"/>
                <a:cs typeface="Arial" pitchFamily="34" charset="0"/>
              </a:rPr>
              <a:t>the importance, responsibility and nature of the duty, the </a:t>
            </a:r>
            <a:r>
              <a:rPr lang="tr-TR" sz="2400" b="1" dirty="0">
                <a:solidFill>
                  <a:srgbClr val="00B0F0"/>
                </a:solidFill>
                <a:latin typeface="Arial" pitchFamily="34" charset="0"/>
                <a:cs typeface="Arial" pitchFamily="34" charset="0"/>
              </a:rPr>
              <a:t>characteristics of the place of duty, </a:t>
            </a:r>
            <a:r>
              <a:rPr lang="tr-TR" sz="2400" b="1" dirty="0">
                <a:solidFill>
                  <a:srgbClr val="006600"/>
                </a:solidFill>
                <a:latin typeface="Arial" pitchFamily="34" charset="0"/>
                <a:cs typeface="Arial" pitchFamily="34" charset="0"/>
              </a:rPr>
              <a:t>length of service, </a:t>
            </a:r>
            <a:r>
              <a:rPr lang="tr-TR" sz="2400" b="1" dirty="0">
                <a:solidFill>
                  <a:srgbClr val="CC3300"/>
                </a:solidFill>
                <a:latin typeface="Arial" pitchFamily="34" charset="0"/>
                <a:cs typeface="Arial" pitchFamily="34" charset="0"/>
              </a:rPr>
              <a:t>staff title and grade and level of education</a:t>
            </a:r>
            <a:r>
              <a:rPr lang="tr-TR" sz="2400" dirty="0">
                <a:latin typeface="Arial" pitchFamily="34" charset="0"/>
                <a:cs typeface="Arial" pitchFamily="34" charset="0"/>
              </a:rPr>
              <a:t>.</a:t>
            </a:r>
            <a:endParaRPr lang="tr-TR" sz="2400" b="1" dirty="0">
              <a:solidFill>
                <a:srgbClr val="FF0000"/>
              </a:solidFill>
              <a:effectLst>
                <a:outerShdw blurRad="38100" dist="38100" dir="2700000" algn="tl">
                  <a:srgbClr val="000000">
                    <a:alpha val="43137"/>
                  </a:srgbClr>
                </a:outerShdw>
              </a:effectLst>
            </a:endParaRPr>
          </a:p>
        </p:txBody>
      </p:sp>
    </p:spTree>
  </p:cSld>
  <p:clrMapOvr>
    <a:masterClrMapping/>
  </p:clrMapOvr>
  <p:transition spd="med">
    <p:wipe dir="d"/>
    <p:sndAc>
      <p:stSnd>
        <p:snd r:embed="rId2" name="camera.wav"/>
      </p:stSnd>
    </p:sndAc>
  </p:transition>
</p:sld>
</file>

<file path=ppt/slides/slide2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3">
            <a:extLst>
              <a:ext uri="{FF2B5EF4-FFF2-40B4-BE49-F238E27FC236}">
                <a16:creationId xmlns:a16="http://schemas.microsoft.com/office/drawing/2014/main" id="{AD92AA46-93E8-4E8B-857D-70200ACA133A}"/>
              </a:ext>
            </a:extLst>
          </p:cNvPr>
          <p:cNvSpPr>
            <a:spLocks noGrp="1" noChangeArrowheads="1"/>
          </p:cNvSpPr>
          <p:nvPr>
            <p:ph sz="quarter" idx="4294967295"/>
          </p:nvPr>
        </p:nvSpPr>
        <p:spPr>
          <a:xfrm>
            <a:off x="1079500" y="1125538"/>
            <a:ext cx="6516688" cy="5327650"/>
          </a:xfrm>
        </p:spPr>
        <p:txBody>
          <a:bodyPr/>
          <a:lstStyle/>
          <a:p>
            <a:pPr marL="44450" indent="0" algn="ctr" eaLnBrk="1" hangingPunct="1">
              <a:lnSpc>
                <a:spcPct val="80000"/>
              </a:lnSpc>
              <a:buFont typeface="Georgia" pitchFamily="18" charset="0"/>
              <a:buNone/>
              <a:defRPr/>
            </a:pPr>
            <a:r>
              <a:rPr lang="tr-TR" sz="2800" b="1" dirty="0">
                <a:solidFill>
                  <a:srgbClr val="FF0000"/>
                </a:solidFill>
                <a:effectLst>
                  <a:outerShdw blurRad="38100" dist="38100" dir="2700000" algn="tl">
                    <a:srgbClr val="000000">
                      <a:alpha val="43137"/>
                    </a:srgbClr>
                  </a:outerShdw>
                </a:effectLst>
                <a:latin typeface="Arial" pitchFamily="34" charset="0"/>
                <a:cs typeface="Arial" pitchFamily="34" charset="0"/>
              </a:rPr>
              <a:t>    COMPENSATIONS</a:t>
            </a:r>
            <a:endParaRPr lang="tr-TR" sz="1400" dirty="0">
              <a:effectLst>
                <a:outerShdw blurRad="38100" dist="38100" dir="2700000" algn="tl">
                  <a:srgbClr val="000000">
                    <a:alpha val="43137"/>
                  </a:srgbClr>
                </a:outerShdw>
              </a:effectLst>
              <a:latin typeface="Arial" pitchFamily="34" charset="0"/>
              <a:cs typeface="Arial" pitchFamily="34" charset="0"/>
            </a:endParaRPr>
          </a:p>
          <a:p>
            <a:pPr lvl="1" eaLnBrk="1" hangingPunct="1">
              <a:lnSpc>
                <a:spcPct val="70000"/>
              </a:lnSpc>
              <a:buFont typeface="Wingdings" pitchFamily="2" charset="2"/>
              <a:buChar char="Ø"/>
              <a:defRPr/>
            </a:pPr>
            <a:endParaRPr lang="tr-TR" sz="1600" b="1" dirty="0">
              <a:solidFill>
                <a:srgbClr val="0D0D0D"/>
              </a:solidFill>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Special Service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Education and Training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Religious Services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Police Services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M. İ. A. Special Service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Audit Compensation</a:t>
            </a:r>
          </a:p>
          <a:p>
            <a:pPr lvl="1" eaLnBrk="1" hangingPunct="1">
              <a:lnSpc>
                <a:spcPts val="2500"/>
              </a:lnSpc>
              <a:spcBef>
                <a:spcPts val="0"/>
              </a:spcBef>
              <a:buFont typeface="Wingdings" pitchFamily="2" charset="2"/>
              <a:buChar char="Ø"/>
              <a:defRPr/>
            </a:pPr>
            <a:endParaRPr lang="tr-TR" b="1" dirty="0">
              <a:latin typeface="Arial" pitchFamily="34" charset="0"/>
              <a:cs typeface="Arial" pitchFamily="34" charset="0"/>
            </a:endParaRPr>
          </a:p>
          <a:p>
            <a:pPr lvl="1" eaLnBrk="1" hangingPunct="1">
              <a:lnSpc>
                <a:spcPts val="2500"/>
              </a:lnSpc>
              <a:spcBef>
                <a:spcPts val="0"/>
              </a:spcBef>
              <a:buFont typeface="Wingdings" pitchFamily="2" charset="2"/>
              <a:buChar char="Ø"/>
              <a:defRPr/>
            </a:pPr>
            <a:r>
              <a:rPr lang="tr-TR" b="1" dirty="0">
                <a:latin typeface="Arial" pitchFamily="34" charset="0"/>
                <a:cs typeface="Arial" pitchFamily="34" charset="0"/>
              </a:rPr>
              <a:t>Justice Services Compensation</a:t>
            </a:r>
          </a:p>
          <a:p>
            <a:pPr lvl="1" eaLnBrk="1" hangingPunct="1">
              <a:lnSpc>
                <a:spcPct val="70000"/>
              </a:lnSpc>
              <a:buFont typeface="Wingdings" pitchFamily="2" charset="2"/>
              <a:buChar char="Ø"/>
              <a:defRPr/>
            </a:pPr>
            <a:endParaRPr lang="tr-TR" b="1" dirty="0">
              <a:latin typeface="Times New Roman" pitchFamily="18" charset="0"/>
              <a:cs typeface="Times New Roman" pitchFamily="18" charset="0"/>
            </a:endParaRPr>
          </a:p>
          <a:p>
            <a:pPr lvl="1" eaLnBrk="1" hangingPunct="1">
              <a:lnSpc>
                <a:spcPct val="80000"/>
              </a:lnSpc>
              <a:buFont typeface="Georgia" pitchFamily="18" charset="0"/>
              <a:buNone/>
              <a:defRPr/>
            </a:pPr>
            <a:endParaRPr lang="tr-TR" sz="1800" b="1" dirty="0">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145F623C-58A8-433B-96F5-EB76CC13C540}"/>
              </a:ext>
            </a:extLst>
          </p:cNvPr>
          <p:cNvSpPr>
            <a:spLocks noGrp="1" noChangeArrowheads="1"/>
          </p:cNvSpPr>
          <p:nvPr>
            <p:ph sz="quarter" idx="4294967295"/>
          </p:nvPr>
        </p:nvSpPr>
        <p:spPr>
          <a:xfrm>
            <a:off x="1187450" y="692150"/>
            <a:ext cx="6697663" cy="5905500"/>
          </a:xfrm>
        </p:spPr>
        <p:txBody>
          <a:bodyPr>
            <a:normAutofit fontScale="92500" lnSpcReduction="10000"/>
          </a:bodyPr>
          <a:lstStyle/>
          <a:p>
            <a:pPr marL="44450" indent="0"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2800" b="1" dirty="0">
                <a:solidFill>
                  <a:srgbClr val="FF0000"/>
                </a:solidFill>
                <a:effectLst>
                  <a:outerShdw blurRad="38100" dist="38100" dir="2700000" algn="tl">
                    <a:srgbClr val="000000">
                      <a:alpha val="43137"/>
                    </a:srgbClr>
                  </a:outerShdw>
                </a:effectLst>
              </a:rPr>
              <a:t>SOCIAL RIGHTS AND BENEFITS </a:t>
            </a:r>
          </a:p>
          <a:p>
            <a:pPr marL="44450" indent="0" algn="ctr" eaLnBrk="1" fontAlgn="auto" hangingPunct="1">
              <a:spcAft>
                <a:spcPts val="0"/>
              </a:spcAft>
              <a:buClr>
                <a:schemeClr val="accent3"/>
              </a:buClr>
              <a:buFont typeface="Georgia" pitchFamily="18" charset="0"/>
              <a:buNone/>
              <a:defRPr/>
            </a:pPr>
            <a:endParaRPr lang="tr-TR" sz="3000" dirty="0">
              <a:solidFill>
                <a:srgbClr val="FF0000"/>
              </a:solidFill>
              <a:effectLst>
                <a:outerShdw blurRad="38100" dist="38100" dir="2700000" algn="tl">
                  <a:srgbClr val="000000">
                    <a:alpha val="43137"/>
                  </a:srgbClr>
                </a:outerShdw>
              </a:effectLst>
            </a:endParaRP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Retirement benefits</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Sickness and maternity insurance</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Re-acclimatization </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Housing for civil servants</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Tuition scholarships and dormitories </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Family allowance</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Maternity allowance</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Death benefit allowance</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Funeral expenses</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Clothing aid</a:t>
            </a:r>
          </a:p>
          <a:p>
            <a:pPr marL="358775" lvl="1" indent="52388" eaLnBrk="1" fontAlgn="auto" hangingPunct="1">
              <a:spcAft>
                <a:spcPts val="0"/>
              </a:spcAft>
              <a:buClr>
                <a:schemeClr val="accent3"/>
              </a:buClr>
              <a:buFont typeface="Wingdings" pitchFamily="2" charset="2"/>
              <a:buChar char="§"/>
              <a:defRPr/>
            </a:pPr>
            <a:r>
              <a:rPr lang="tr-TR" sz="2600" dirty="0">
                <a:latin typeface="Arial" pitchFamily="34" charset="0"/>
                <a:cs typeface="Arial" pitchFamily="34" charset="0"/>
              </a:rPr>
              <a:t>Food assistance.</a:t>
            </a:r>
          </a:p>
          <a:p>
            <a:pPr marL="44450" indent="0" eaLnBrk="1" fontAlgn="auto" hangingPunct="1">
              <a:spcAft>
                <a:spcPts val="0"/>
              </a:spcAft>
              <a:buClr>
                <a:schemeClr val="accent3"/>
              </a:buClr>
              <a:buFont typeface="Wingdings"/>
              <a:buChar char=""/>
              <a:defRPr/>
            </a:pPr>
            <a:endParaRPr lang="tr-TR" sz="2000" dirty="0">
              <a:latin typeface="Arial" pitchFamily="34" charset="0"/>
              <a:cs typeface="Arial" pitchFamily="34"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lvl="2" indent="-182880" eaLnBrk="1" fontAlgn="auto" hangingPunct="1">
              <a:spcAft>
                <a:spcPts val="0"/>
              </a:spcAft>
              <a:buClr>
                <a:schemeClr val="accent1">
                  <a:shade val="75000"/>
                </a:schemeClr>
              </a:buClr>
              <a:buFont typeface="Wingdings"/>
              <a:buChar char=""/>
              <a:defRPr/>
            </a:pPr>
            <a:endParaRPr lang="tr-TR" sz="2000" b="1" dirty="0">
              <a:solidFill>
                <a:srgbClr val="0D0D0D"/>
              </a:solidFill>
              <a:latin typeface="Times New Roman" pitchFamily="18" charset="0"/>
              <a:cs typeface="Times New Roman" pitchFamily="18" charset="0"/>
            </a:endParaRPr>
          </a:p>
          <a:p>
            <a:pPr marL="640080" lvl="1" indent="-274320" eaLnBrk="1" fontAlgn="auto" hangingPunct="1">
              <a:lnSpc>
                <a:spcPct val="90000"/>
              </a:lnSpc>
              <a:spcAft>
                <a:spcPts val="0"/>
              </a:spcAft>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2087171C-03DC-476A-BEEB-1977DF980E0A}"/>
              </a:ext>
            </a:extLst>
          </p:cNvPr>
          <p:cNvSpPr>
            <a:spLocks noGrp="1" noChangeArrowheads="1"/>
          </p:cNvSpPr>
          <p:nvPr>
            <p:ph sz="quarter" idx="4294967295"/>
          </p:nvPr>
        </p:nvSpPr>
        <p:spPr>
          <a:xfrm>
            <a:off x="755650" y="1268413"/>
            <a:ext cx="7993063" cy="4321175"/>
          </a:xfrm>
        </p:spPr>
        <p:txBody>
          <a:bodyPr>
            <a:normAutofit/>
          </a:bodyPr>
          <a:lstStyle/>
          <a:p>
            <a:pPr marL="44450" indent="0" algn="just"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SOCIAL RIGHTS AND BENEFITS </a:t>
            </a:r>
          </a:p>
          <a:p>
            <a:pPr marL="44450" indent="0" algn="just" eaLnBrk="1" fontAlgn="auto" hangingPunct="1">
              <a:spcAft>
                <a:spcPts val="0"/>
              </a:spcAft>
              <a:buClr>
                <a:schemeClr val="accent3"/>
              </a:buClr>
              <a:buFont typeface="Georgia" pitchFamily="18" charset="0"/>
              <a:buNone/>
              <a:defRPr/>
            </a:pPr>
            <a:endParaRPr lang="tr-TR" sz="2800" b="1" dirty="0">
              <a:solidFill>
                <a:srgbClr val="FF0000"/>
              </a:solidFill>
              <a:effectLst>
                <a:outerShdw blurRad="38100" dist="38100" dir="2700000" algn="tl">
                  <a:srgbClr val="000000">
                    <a:alpha val="43137"/>
                  </a:srgbClr>
                </a:outerShdw>
              </a:effectLst>
            </a:endParaRPr>
          </a:p>
          <a:p>
            <a:pPr marL="411163" lvl="1" indent="0" algn="just" eaLnBrk="1" fontAlgn="auto" hangingPunct="1">
              <a:spcAft>
                <a:spcPts val="0"/>
              </a:spcAft>
              <a:buClr>
                <a:schemeClr val="accent3"/>
              </a:buClr>
              <a:buFont typeface="Wingdings" pitchFamily="2" charset="2"/>
              <a:buChar char="§"/>
              <a:defRPr/>
            </a:pPr>
            <a:r>
              <a:rPr lang="tr-TR" sz="3000" b="1" dirty="0">
                <a:solidFill>
                  <a:srgbClr val="CC3399"/>
                </a:solidFill>
                <a:latin typeface="Arial" pitchFamily="34" charset="0"/>
                <a:cs typeface="Arial" pitchFamily="34" charset="0"/>
              </a:rPr>
              <a:t>Pension Benefits: </a:t>
            </a:r>
            <a:r>
              <a:rPr lang="tr-TR" sz="2600" dirty="0">
                <a:latin typeface="Arial" pitchFamily="34" charset="0"/>
                <a:cs typeface="Arial" pitchFamily="34" charset="0"/>
              </a:rPr>
              <a:t>The rights of </a:t>
            </a:r>
            <a:r>
              <a:rPr lang="tr-TR" sz="2600" dirty="0">
                <a:latin typeface="Arial" pitchFamily="34" charset="0"/>
                <a:cs typeface="Arial" pitchFamily="34" charset="0"/>
              </a:rPr>
              <a:t>civil servants in case of retirement and disability, and </a:t>
            </a:r>
            <a:r>
              <a:rPr lang="tr-TR" sz="2600" dirty="0">
                <a:latin typeface="Arial" pitchFamily="34" charset="0"/>
                <a:cs typeface="Arial" pitchFamily="34" charset="0"/>
              </a:rPr>
              <a:t>of </a:t>
            </a:r>
            <a:r>
              <a:rPr lang="tr-TR" sz="2600" b="1" dirty="0">
                <a:latin typeface="Arial" pitchFamily="34" charset="0"/>
                <a:cs typeface="Arial" pitchFamily="34" charset="0"/>
              </a:rPr>
              <a:t>their </a:t>
            </a:r>
            <a:r>
              <a:rPr lang="tr-TR" sz="2600" b="1" dirty="0">
                <a:latin typeface="Arial" pitchFamily="34" charset="0"/>
                <a:cs typeface="Arial" pitchFamily="34" charset="0"/>
              </a:rPr>
              <a:t>widows and orphans </a:t>
            </a:r>
            <a:r>
              <a:rPr lang="tr-TR" sz="2600" dirty="0">
                <a:latin typeface="Arial" pitchFamily="34" charset="0"/>
                <a:cs typeface="Arial" pitchFamily="34" charset="0"/>
              </a:rPr>
              <a:t>in case of death, </a:t>
            </a:r>
            <a:r>
              <a:rPr lang="tr-TR" sz="2600" dirty="0">
                <a:latin typeface="Arial" pitchFamily="34" charset="0"/>
                <a:cs typeface="Arial" pitchFamily="34" charset="0"/>
              </a:rPr>
              <a:t>are regulated by pension laws.</a:t>
            </a:r>
          </a:p>
          <a:p>
            <a:pPr marL="44450" indent="0" algn="just" eaLnBrk="1" fontAlgn="auto" hangingPunct="1">
              <a:spcAft>
                <a:spcPts val="0"/>
              </a:spcAft>
              <a:buClr>
                <a:schemeClr val="accent3"/>
              </a:buClr>
              <a:buFont typeface="Wingdings"/>
              <a:buChar char=""/>
              <a:defRPr/>
            </a:pPr>
            <a:endParaRPr lang="tr-TR" sz="2000" dirty="0">
              <a:latin typeface="Arial" pitchFamily="34" charset="0"/>
              <a:cs typeface="Arial" pitchFamily="34"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lvl="2" indent="-182880" algn="just" eaLnBrk="1" fontAlgn="auto" hangingPunct="1">
              <a:spcAft>
                <a:spcPts val="0"/>
              </a:spcAft>
              <a:buClr>
                <a:schemeClr val="accent1">
                  <a:shade val="75000"/>
                </a:schemeClr>
              </a:buClr>
              <a:buFont typeface="Wingdings"/>
              <a:buChar char=""/>
              <a:defRPr/>
            </a:pPr>
            <a:endParaRPr lang="tr-TR" sz="2000" b="1" dirty="0">
              <a:solidFill>
                <a:srgbClr val="0D0D0D"/>
              </a:solidFill>
              <a:latin typeface="Times New Roman" pitchFamily="18" charset="0"/>
              <a:cs typeface="Times New Roman" pitchFamily="18" charset="0"/>
            </a:endParaRPr>
          </a:p>
          <a:p>
            <a:pPr marL="640080" lvl="1" indent="-274320" algn="just" eaLnBrk="1" fontAlgn="auto" hangingPunct="1">
              <a:lnSpc>
                <a:spcPct val="90000"/>
              </a:lnSpc>
              <a:spcAft>
                <a:spcPts val="0"/>
              </a:spcAft>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7241E666-F9A1-48B1-99ED-7ED1A6434112}"/>
              </a:ext>
            </a:extLst>
          </p:cNvPr>
          <p:cNvSpPr>
            <a:spLocks noGrp="1" noChangeArrowheads="1"/>
          </p:cNvSpPr>
          <p:nvPr>
            <p:ph sz="quarter" idx="4294967295"/>
          </p:nvPr>
        </p:nvSpPr>
        <p:spPr>
          <a:xfrm>
            <a:off x="755650" y="692150"/>
            <a:ext cx="7993063" cy="5905500"/>
          </a:xfrm>
        </p:spPr>
        <p:txBody>
          <a:bodyPr>
            <a:normAutofit/>
          </a:bodyPr>
          <a:lstStyle/>
          <a:p>
            <a:pPr marL="44450" indent="0" algn="just" eaLnBrk="1" fontAlgn="auto" hangingPunct="1">
              <a:spcAft>
                <a:spcPts val="0"/>
              </a:spcAft>
              <a:buClr>
                <a:schemeClr val="accent3"/>
              </a:buClr>
              <a:buFont typeface="Georgia" pitchFamily="18" charset="0"/>
              <a:buNone/>
              <a:defRPr/>
            </a:pPr>
            <a:endParaRPr lang="tr-TR" sz="24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SOCIAL RIGHTS AND BENEFITS </a:t>
            </a:r>
          </a:p>
          <a:p>
            <a:pPr marL="44450" indent="0" algn="ctr" eaLnBrk="1" fontAlgn="auto" hangingPunct="1">
              <a:spcAft>
                <a:spcPts val="0"/>
              </a:spcAft>
              <a:buClr>
                <a:schemeClr val="accent3"/>
              </a:buClr>
              <a:buFont typeface="Georgia" pitchFamily="18" charset="0"/>
              <a:buNone/>
              <a:defRPr/>
            </a:pPr>
            <a:endPar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411163" lvl="1" indent="0" algn="just" eaLnBrk="1" fontAlgn="auto" hangingPunct="1">
              <a:spcAft>
                <a:spcPts val="0"/>
              </a:spcAft>
              <a:buClr>
                <a:schemeClr val="accent3"/>
              </a:buClr>
              <a:buFont typeface="Wingdings" pitchFamily="2" charset="2"/>
              <a:buChar char="§"/>
              <a:defRPr/>
            </a:pPr>
            <a:r>
              <a:rPr lang="tr-TR" b="1" dirty="0">
                <a:solidFill>
                  <a:srgbClr val="CC3399"/>
                </a:solidFill>
                <a:latin typeface="Arial" pitchFamily="34" charset="0"/>
                <a:cs typeface="Arial" pitchFamily="34" charset="0"/>
              </a:rPr>
              <a:t>Sickness and maternity insurance: </a:t>
            </a:r>
            <a:r>
              <a:rPr lang="tr-TR" dirty="0">
                <a:latin typeface="Arial" pitchFamily="34" charset="0"/>
                <a:cs typeface="Arial" pitchFamily="34" charset="0"/>
              </a:rPr>
              <a:t>The Civil Servants Law stipulates </a:t>
            </a:r>
            <a:r>
              <a:rPr lang="tr-TR" dirty="0">
                <a:latin typeface="Arial" pitchFamily="34" charset="0"/>
                <a:cs typeface="Arial" pitchFamily="34" charset="0"/>
              </a:rPr>
              <a:t>that civil servants shall be provided with the necessary insurance benefits in cases of illness, maternity, accidents arising out of duty, occupational illness, and illness of their spouses, dependent parents and children, retired or invalid pension recipients and their family members, widows or orphans, and that these benefits </a:t>
            </a:r>
            <a:r>
              <a:rPr lang="tr-TR" u="sng" dirty="0">
                <a:latin typeface="Arial" pitchFamily="34" charset="0"/>
                <a:cs typeface="Arial" pitchFamily="34" charset="0"/>
              </a:rPr>
              <a:t>shall be regulated by special laws</a:t>
            </a:r>
            <a:r>
              <a:rPr lang="tr-TR" dirty="0">
                <a:latin typeface="Arial" pitchFamily="34" charset="0"/>
                <a:cs typeface="Arial" pitchFamily="34" charset="0"/>
              </a:rPr>
              <a:t>. </a:t>
            </a: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97558E59-4A6D-43E9-A335-C3C1BBA19CB5}"/>
              </a:ext>
            </a:extLst>
          </p:cNvPr>
          <p:cNvSpPr>
            <a:spLocks noGrp="1" noChangeArrowheads="1"/>
          </p:cNvSpPr>
          <p:nvPr>
            <p:ph sz="quarter" idx="4294967295"/>
          </p:nvPr>
        </p:nvSpPr>
        <p:spPr>
          <a:xfrm>
            <a:off x="755650" y="692150"/>
            <a:ext cx="7993063" cy="4897438"/>
          </a:xfrm>
        </p:spPr>
        <p:txBody>
          <a:bodyPr>
            <a:normAutofit/>
          </a:bodyPr>
          <a:lstStyle/>
          <a:p>
            <a:pPr marL="44450" indent="0" algn="just" eaLnBrk="1" fontAlgn="auto" hangingPunct="1">
              <a:spcAft>
                <a:spcPts val="0"/>
              </a:spcAft>
              <a:buClr>
                <a:schemeClr val="accent3"/>
              </a:buClr>
              <a:buFont typeface="Georgia" pitchFamily="18" charset="0"/>
              <a:buNone/>
              <a:defRPr/>
            </a:pPr>
            <a:endParaRPr lang="tr-TR" sz="2400" b="1" dirty="0">
              <a:solidFill>
                <a:srgbClr val="FF0000"/>
              </a:solidFill>
              <a:latin typeface="Arial" panose="020B0604020202020204" pitchFamily="34" charset="0"/>
              <a:cs typeface="Arial" panose="020B0604020202020204" pitchFamily="34" charset="0"/>
            </a:endParaRPr>
          </a:p>
          <a:p>
            <a:pPr marL="44450" indent="0" algn="ctr" eaLnBrk="1" fontAlgn="auto" hangingPunct="1">
              <a:spcAft>
                <a:spcPts val="0"/>
              </a:spcAft>
              <a:buClr>
                <a:schemeClr val="accent3"/>
              </a:buClr>
              <a:buFont typeface="Georgia" pitchFamily="18" charset="0"/>
              <a:buNone/>
              <a:defRPr/>
            </a:pPr>
            <a:r>
              <a:rPr lang="tr-TR"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SOCIAL RIGHTS AND BENEFITS </a:t>
            </a:r>
          </a:p>
          <a:p>
            <a:pPr marL="44450" indent="0" algn="just" eaLnBrk="1" fontAlgn="auto" hangingPunct="1">
              <a:spcAft>
                <a:spcPts val="0"/>
              </a:spcAft>
              <a:buClr>
                <a:schemeClr val="accent3"/>
              </a:buClr>
              <a:buFont typeface="Georgia" pitchFamily="18" charset="0"/>
              <a:buNone/>
              <a:defRPr/>
            </a:pPr>
            <a:endParaRPr lang="tr-TR"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411163" lvl="1" indent="0" algn="just" eaLnBrk="1" fontAlgn="auto" hangingPunct="1">
              <a:spcAft>
                <a:spcPts val="0"/>
              </a:spcAft>
              <a:buClr>
                <a:schemeClr val="accent3"/>
              </a:buClr>
              <a:buFont typeface="Wingdings" pitchFamily="2" charset="2"/>
              <a:buChar char="§"/>
              <a:defRPr/>
            </a:pPr>
            <a:r>
              <a:rPr lang="tr-TR" b="1" dirty="0">
                <a:solidFill>
                  <a:srgbClr val="CC3399"/>
                </a:solidFill>
                <a:latin typeface="Arial" pitchFamily="34" charset="0"/>
                <a:cs typeface="Arial" pitchFamily="34" charset="0"/>
              </a:rPr>
              <a:t>Re-introduction to Work</a:t>
            </a:r>
            <a:r>
              <a:rPr lang="tr-TR" dirty="0">
                <a:latin typeface="Arial" pitchFamily="34" charset="0"/>
                <a:cs typeface="Arial" pitchFamily="34" charset="0"/>
              </a:rPr>
              <a:t>: </a:t>
            </a:r>
            <a:r>
              <a:rPr lang="tr-TR" dirty="0">
                <a:latin typeface="Arial" pitchFamily="34" charset="0"/>
                <a:cs typeface="Arial" pitchFamily="34" charset="0"/>
              </a:rPr>
              <a:t>Civil servants who have been granted </a:t>
            </a:r>
            <a:r>
              <a:rPr lang="tr-TR" u="sng" dirty="0">
                <a:latin typeface="Arial" pitchFamily="34" charset="0"/>
                <a:cs typeface="Arial" pitchFamily="34" charset="0"/>
              </a:rPr>
              <a:t>a disability pension </a:t>
            </a:r>
            <a:r>
              <a:rPr lang="tr-TR" dirty="0">
                <a:latin typeface="Arial" pitchFamily="34" charset="0"/>
                <a:cs typeface="Arial" pitchFamily="34" charset="0"/>
              </a:rPr>
              <a:t>and whose working capacity is hoped to be increased may be subjected to re-employment in order to enable them to work in their former class or in a new class or profession. </a:t>
            </a:r>
            <a:r>
              <a:rPr lang="tr-TR" dirty="0">
                <a:latin typeface="Arial" pitchFamily="34" charset="0"/>
                <a:cs typeface="Arial" pitchFamily="34" charset="0"/>
              </a:rPr>
              <a:t>The Law on Civil Servants stipulates </a:t>
            </a:r>
            <a:r>
              <a:rPr lang="tr-TR" b="1" dirty="0">
                <a:latin typeface="Arial" pitchFamily="34" charset="0"/>
                <a:cs typeface="Arial" pitchFamily="34" charset="0"/>
              </a:rPr>
              <a:t>that </a:t>
            </a:r>
            <a:r>
              <a:rPr lang="tr-TR" dirty="0">
                <a:latin typeface="Arial" pitchFamily="34" charset="0"/>
                <a:cs typeface="Arial" pitchFamily="34" charset="0"/>
              </a:rPr>
              <a:t>the principles and procedures of re-employment </a:t>
            </a:r>
            <a:r>
              <a:rPr lang="tr-TR" b="1" dirty="0">
                <a:latin typeface="Arial" pitchFamily="34" charset="0"/>
                <a:cs typeface="Arial" pitchFamily="34" charset="0"/>
              </a:rPr>
              <a:t>shall be regulated by a special law.</a:t>
            </a:r>
            <a:endParaRPr lang="tr-TR" b="1" dirty="0">
              <a:solidFill>
                <a:srgbClr val="0D0D0D"/>
              </a:solidFill>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2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F95BAE18-A69F-4CD1-AA95-18D01A066B25}"/>
              </a:ext>
            </a:extLst>
          </p:cNvPr>
          <p:cNvSpPr>
            <a:spLocks noGrp="1" noChangeArrowheads="1"/>
          </p:cNvSpPr>
          <p:nvPr>
            <p:ph sz="quarter" idx="4294967295"/>
          </p:nvPr>
        </p:nvSpPr>
        <p:spPr>
          <a:xfrm>
            <a:off x="755650" y="1052513"/>
            <a:ext cx="7993063" cy="4176712"/>
          </a:xfrm>
        </p:spPr>
        <p:txBody>
          <a:bodyPr>
            <a:normAutofit/>
          </a:bodyPr>
          <a:lstStyle/>
          <a:p>
            <a:pPr marL="44450" indent="0" algn="just"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2800" b="1" dirty="0">
                <a:solidFill>
                  <a:srgbClr val="FF0000"/>
                </a:solidFill>
                <a:effectLst>
                  <a:outerShdw blurRad="38100" dist="38100" dir="2700000" algn="tl">
                    <a:srgbClr val="000000">
                      <a:alpha val="43137"/>
                    </a:srgbClr>
                  </a:outerShdw>
                </a:effectLst>
              </a:rPr>
              <a:t>SOCIAL RIGHTS AND BENEFITS </a:t>
            </a:r>
          </a:p>
          <a:p>
            <a:pPr marL="44450" indent="0" algn="just" eaLnBrk="1" fontAlgn="auto" hangingPunct="1">
              <a:spcAft>
                <a:spcPts val="0"/>
              </a:spcAft>
              <a:buClr>
                <a:schemeClr val="accent3"/>
              </a:buClr>
              <a:buFont typeface="Georgia" pitchFamily="18" charset="0"/>
              <a:buNone/>
              <a:defRPr/>
            </a:pPr>
            <a:endParaRPr lang="tr-TR" sz="2800" b="1" dirty="0">
              <a:solidFill>
                <a:srgbClr val="FF0000"/>
              </a:solidFill>
              <a:effectLst>
                <a:outerShdw blurRad="38100" dist="38100" dir="2700000" algn="tl">
                  <a:srgbClr val="000000">
                    <a:alpha val="43137"/>
                  </a:srgbClr>
                </a:outerShdw>
              </a:effectLst>
            </a:endParaRPr>
          </a:p>
          <a:p>
            <a:pPr marL="411163" lvl="1" indent="0" algn="just" eaLnBrk="1" fontAlgn="auto" hangingPunct="1">
              <a:spcAft>
                <a:spcPts val="0"/>
              </a:spcAft>
              <a:buClr>
                <a:schemeClr val="accent3"/>
              </a:buClr>
              <a:buFont typeface="Wingdings" pitchFamily="2" charset="2"/>
              <a:buChar char="§"/>
              <a:defRPr/>
            </a:pPr>
            <a:r>
              <a:rPr lang="tr-TR" sz="2800" b="1" dirty="0">
                <a:solidFill>
                  <a:srgbClr val="CC3399"/>
                </a:solidFill>
                <a:latin typeface="Arial" pitchFamily="34" charset="0"/>
                <a:cs typeface="Arial" pitchFamily="34" charset="0"/>
              </a:rPr>
              <a:t>Housing for Civil Servants: </a:t>
            </a:r>
            <a:r>
              <a:rPr lang="tr-TR" dirty="0">
                <a:latin typeface="Arial" pitchFamily="34" charset="0"/>
                <a:cs typeface="Arial" pitchFamily="34" charset="0"/>
              </a:rPr>
              <a:t>The Civil Servants Law stipulates the </a:t>
            </a:r>
            <a:r>
              <a:rPr lang="tr-TR" b="1" dirty="0">
                <a:latin typeface="Arial" pitchFamily="34" charset="0"/>
                <a:cs typeface="Arial" pitchFamily="34" charset="0"/>
              </a:rPr>
              <a:t>establishment of a fund to meet the rental housing needs </a:t>
            </a:r>
            <a:r>
              <a:rPr lang="tr-TR" dirty="0">
                <a:latin typeface="Arial" pitchFamily="34" charset="0"/>
                <a:cs typeface="Arial" pitchFamily="34" charset="0"/>
              </a:rPr>
              <a:t>of civil servants where deemed necessary and mandatory</a:t>
            </a:r>
            <a:r>
              <a:rPr lang="tr-TR" dirty="0">
                <a:latin typeface="Arial" pitchFamily="34" charset="0"/>
                <a:cs typeface="Arial" pitchFamily="34" charset="0"/>
              </a:rPr>
              <a:t>, and the enactment of a special law on this issue.</a:t>
            </a:r>
          </a:p>
          <a:p>
            <a:pPr marL="411163" lvl="1" indent="0" algn="just" eaLnBrk="1" fontAlgn="auto" hangingPunct="1">
              <a:spcAft>
                <a:spcPts val="0"/>
              </a:spcAft>
              <a:buClr>
                <a:schemeClr val="accent3"/>
              </a:buClr>
              <a:buFont typeface="Wingdings" pitchFamily="2" charset="2"/>
              <a:buChar char="§"/>
              <a:defRPr/>
            </a:pPr>
            <a:endParaRPr lang="tr-TR" sz="3000" dirty="0">
              <a:latin typeface="Arial" pitchFamily="34" charset="0"/>
              <a:cs typeface="Arial" pitchFamily="34" charset="0"/>
            </a:endParaRPr>
          </a:p>
          <a:p>
            <a:pPr marL="44450" indent="0" algn="just" eaLnBrk="1" fontAlgn="auto" hangingPunct="1">
              <a:spcAft>
                <a:spcPts val="0"/>
              </a:spcAft>
              <a:buClr>
                <a:schemeClr val="accent3"/>
              </a:buClr>
              <a:buFont typeface="Wingdings"/>
              <a:buChar char=""/>
              <a:defRPr/>
            </a:pPr>
            <a:endParaRPr lang="tr-TR" sz="2000" dirty="0">
              <a:latin typeface="Arial" pitchFamily="34" charset="0"/>
              <a:cs typeface="Arial" pitchFamily="34"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marL="640080" lvl="1" indent="-274320" algn="just"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lvl="2" indent="-182880" algn="just" eaLnBrk="1" fontAlgn="auto" hangingPunct="1">
              <a:spcAft>
                <a:spcPts val="0"/>
              </a:spcAft>
              <a:buClr>
                <a:schemeClr val="accent1">
                  <a:shade val="75000"/>
                </a:schemeClr>
              </a:buClr>
              <a:buFont typeface="Wingdings"/>
              <a:buChar char=""/>
              <a:defRPr/>
            </a:pPr>
            <a:endParaRPr lang="tr-TR" sz="2000" b="1" dirty="0">
              <a:solidFill>
                <a:srgbClr val="0D0D0D"/>
              </a:solidFill>
              <a:latin typeface="Times New Roman" pitchFamily="18" charset="0"/>
              <a:cs typeface="Times New Roman" pitchFamily="18" charset="0"/>
            </a:endParaRPr>
          </a:p>
          <a:p>
            <a:pPr marL="640080" lvl="1" indent="-274320" algn="just" eaLnBrk="1" fontAlgn="auto" hangingPunct="1">
              <a:lnSpc>
                <a:spcPct val="90000"/>
              </a:lnSpc>
              <a:spcAft>
                <a:spcPts val="0"/>
              </a:spcAft>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01753E9D-01E6-4A0B-8516-89D03642BBFC}"/>
              </a:ext>
            </a:extLst>
          </p:cNvPr>
          <p:cNvSpPr>
            <a:spLocks noGrp="1" noChangeArrowheads="1"/>
          </p:cNvSpPr>
          <p:nvPr>
            <p:ph sz="quarter" idx="4294967295"/>
          </p:nvPr>
        </p:nvSpPr>
        <p:spPr>
          <a:xfrm>
            <a:off x="755650" y="692150"/>
            <a:ext cx="7993063" cy="5905500"/>
          </a:xfrm>
        </p:spPr>
        <p:txBody>
          <a:bodyPr>
            <a:normAutofit lnSpcReduction="10000"/>
          </a:bodyPr>
          <a:lstStyle/>
          <a:p>
            <a:pPr marL="44450" indent="0"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2800" b="1" dirty="0">
                <a:solidFill>
                  <a:srgbClr val="FF0000"/>
                </a:solidFill>
                <a:effectLst>
                  <a:outerShdw blurRad="38100" dist="38100" dir="2700000" algn="tl">
                    <a:srgbClr val="000000">
                      <a:alpha val="43137"/>
                    </a:srgbClr>
                  </a:outerShdw>
                </a:effectLst>
              </a:rPr>
              <a:t>SOCIAL RIGHTS AND BENEFITS </a:t>
            </a:r>
          </a:p>
          <a:p>
            <a:pPr marL="44450" indent="0" algn="ctr" eaLnBrk="1" fontAlgn="auto" hangingPunct="1">
              <a:spcAft>
                <a:spcPts val="0"/>
              </a:spcAft>
              <a:buClr>
                <a:schemeClr val="accent3"/>
              </a:buClr>
              <a:buFont typeface="Georgia" pitchFamily="18" charset="0"/>
              <a:buNone/>
              <a:defRPr/>
            </a:pPr>
            <a:endParaRPr lang="tr-TR" sz="3000" dirty="0">
              <a:solidFill>
                <a:srgbClr val="FF0000"/>
              </a:solidFill>
              <a:effectLst>
                <a:outerShdw blurRad="38100" dist="38100" dir="2700000" algn="tl">
                  <a:srgbClr val="000000">
                    <a:alpha val="43137"/>
                  </a:srgbClr>
                </a:outerShdw>
              </a:effectLst>
            </a:endParaRPr>
          </a:p>
          <a:p>
            <a:pPr marL="411163" lvl="1" indent="0" algn="just" eaLnBrk="1" fontAlgn="auto" hangingPunct="1">
              <a:spcAft>
                <a:spcPts val="0"/>
              </a:spcAft>
              <a:buClr>
                <a:schemeClr val="accent3"/>
              </a:buClr>
              <a:buFont typeface="Wingdings" pitchFamily="2" charset="2"/>
              <a:buChar char="§"/>
              <a:defRPr/>
            </a:pPr>
            <a:r>
              <a:rPr lang="tr-TR" b="1" dirty="0">
                <a:solidFill>
                  <a:srgbClr val="CC3399"/>
                </a:solidFill>
                <a:latin typeface="Arial" pitchFamily="34" charset="0"/>
                <a:cs typeface="Arial" pitchFamily="34" charset="0"/>
              </a:rPr>
              <a:t>Education Scholarships and Dormitories:  </a:t>
            </a:r>
            <a:r>
              <a:rPr lang="tr-TR" dirty="0">
                <a:solidFill>
                  <a:srgbClr val="00B050"/>
                </a:solidFill>
                <a:latin typeface="Arial" pitchFamily="34" charset="0"/>
                <a:cs typeface="Arial" pitchFamily="34" charset="0"/>
              </a:rPr>
              <a:t>Children </a:t>
            </a:r>
            <a:r>
              <a:rPr lang="tr-TR" dirty="0">
                <a:latin typeface="Arial" pitchFamily="34" charset="0"/>
                <a:cs typeface="Arial" pitchFamily="34" charset="0"/>
              </a:rPr>
              <a:t>of civil servants working </a:t>
            </a:r>
            <a:r>
              <a:rPr lang="tr-TR" b="1" dirty="0">
                <a:latin typeface="Arial" pitchFamily="34" charset="0"/>
                <a:cs typeface="Arial" pitchFamily="34" charset="0"/>
              </a:rPr>
              <a:t>in deprived areas </a:t>
            </a:r>
            <a:r>
              <a:rPr lang="tr-TR" dirty="0">
                <a:solidFill>
                  <a:srgbClr val="00B050"/>
                </a:solidFill>
                <a:latin typeface="Arial" pitchFamily="34" charset="0"/>
                <a:cs typeface="Arial" pitchFamily="34" charset="0"/>
              </a:rPr>
              <a:t>who have earned the right to study in secondary education institutions </a:t>
            </a:r>
            <a:r>
              <a:rPr lang="tr-TR" dirty="0">
                <a:latin typeface="Arial" pitchFamily="34" charset="0"/>
                <a:cs typeface="Arial" pitchFamily="34" charset="0"/>
              </a:rPr>
              <a:t>are provided with the </a:t>
            </a:r>
            <a:r>
              <a:rPr lang="tr-TR" b="1" u="sng" dirty="0">
                <a:solidFill>
                  <a:srgbClr val="0066CC"/>
                </a:solidFill>
                <a:latin typeface="Arial" pitchFamily="34" charset="0"/>
                <a:cs typeface="Arial" pitchFamily="34" charset="0"/>
              </a:rPr>
              <a:t>opportunity to study in boarding schools </a:t>
            </a:r>
            <a:r>
              <a:rPr lang="tr-TR" dirty="0">
                <a:latin typeface="Arial" pitchFamily="34" charset="0"/>
                <a:cs typeface="Arial" pitchFamily="34" charset="0"/>
              </a:rPr>
              <a:t>in case there is no secondary school in the deprived area</a:t>
            </a:r>
            <a:r>
              <a:rPr lang="tr-TR" dirty="0">
                <a:latin typeface="Arial" pitchFamily="34" charset="0"/>
                <a:cs typeface="Arial" pitchFamily="34" charset="0"/>
              </a:rPr>
              <a:t>. </a:t>
            </a:r>
          </a:p>
          <a:p>
            <a:pPr marL="411163" lvl="1" indent="0" algn="just" eaLnBrk="1" fontAlgn="auto" hangingPunct="1">
              <a:spcAft>
                <a:spcPts val="0"/>
              </a:spcAft>
              <a:buClr>
                <a:schemeClr val="accent3"/>
              </a:buClr>
              <a:buFont typeface="Wingdings" pitchFamily="2" charset="2"/>
              <a:buChar char="§"/>
              <a:defRPr/>
            </a:pPr>
            <a:r>
              <a:rPr lang="tr-TR" dirty="0">
                <a:latin typeface="Arial" pitchFamily="34" charset="0"/>
                <a:cs typeface="Arial" pitchFamily="34" charset="0"/>
              </a:rPr>
              <a:t>In such cases, civil servants may benefit from a discount on boarding fees. This discount is </a:t>
            </a:r>
            <a:r>
              <a:rPr lang="tr-TR" dirty="0">
                <a:solidFill>
                  <a:srgbClr val="9933FF"/>
                </a:solidFill>
                <a:latin typeface="Arial" pitchFamily="34" charset="0"/>
                <a:cs typeface="Arial" pitchFamily="34" charset="0"/>
              </a:rPr>
              <a:t>50% for each child of the minimum boarding fee </a:t>
            </a:r>
            <a:r>
              <a:rPr lang="tr-TR" dirty="0">
                <a:latin typeface="Arial" pitchFamily="34" charset="0"/>
                <a:cs typeface="Arial" pitchFamily="34" charset="0"/>
              </a:rPr>
              <a:t>determined by the Budget Law each year</a:t>
            </a:r>
            <a:r>
              <a:rPr lang="tr-TR" dirty="0">
                <a:latin typeface="Arial" pitchFamily="34" charset="0"/>
                <a:cs typeface="Arial" pitchFamily="34" charset="0"/>
              </a:rPr>
              <a:t>. The difference resulting from the discount is paid from the State budget. </a:t>
            </a:r>
          </a:p>
          <a:p>
            <a:pPr marL="44450" indent="0" eaLnBrk="1" fontAlgn="auto" hangingPunct="1">
              <a:spcAft>
                <a:spcPts val="0"/>
              </a:spcAft>
              <a:buClr>
                <a:schemeClr val="accent3"/>
              </a:buClr>
              <a:buFont typeface="Wingdings 2" panose="05020102010507070707" pitchFamily="18" charset="2"/>
              <a:buNone/>
              <a:defRPr/>
            </a:pPr>
            <a:endParaRPr lang="tr-TR" sz="2000" dirty="0">
              <a:latin typeface="Arial" pitchFamily="34" charset="0"/>
              <a:cs typeface="Arial" pitchFamily="34"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lvl="2" indent="-182880" eaLnBrk="1" fontAlgn="auto" hangingPunct="1">
              <a:spcAft>
                <a:spcPts val="0"/>
              </a:spcAft>
              <a:buClr>
                <a:schemeClr val="accent1">
                  <a:shade val="75000"/>
                </a:schemeClr>
              </a:buClr>
              <a:buFont typeface="Wingdings"/>
              <a:buChar char=""/>
              <a:defRPr/>
            </a:pPr>
            <a:endParaRPr lang="tr-TR" sz="2000" b="1" dirty="0">
              <a:solidFill>
                <a:srgbClr val="0D0D0D"/>
              </a:solidFill>
              <a:latin typeface="Times New Roman" pitchFamily="18" charset="0"/>
              <a:cs typeface="Times New Roman" pitchFamily="18" charset="0"/>
            </a:endParaRPr>
          </a:p>
          <a:p>
            <a:pPr marL="640080" lvl="1" indent="-274320" eaLnBrk="1" fontAlgn="auto" hangingPunct="1">
              <a:lnSpc>
                <a:spcPct val="90000"/>
              </a:lnSpc>
              <a:spcAft>
                <a:spcPts val="0"/>
              </a:spcAft>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C704CB11-0A76-4C49-B9AE-5F1A00B7B355}"/>
              </a:ext>
            </a:extLst>
          </p:cNvPr>
          <p:cNvSpPr>
            <a:spLocks noGrp="1" noChangeArrowheads="1"/>
          </p:cNvSpPr>
          <p:nvPr>
            <p:ph sz="quarter" idx="4294967295"/>
          </p:nvPr>
        </p:nvSpPr>
        <p:spPr>
          <a:xfrm>
            <a:off x="755650" y="692150"/>
            <a:ext cx="7993063" cy="5905500"/>
          </a:xfrm>
        </p:spPr>
        <p:txBody>
          <a:bodyPr>
            <a:normAutofit/>
          </a:bodyPr>
          <a:lstStyle/>
          <a:p>
            <a:pPr marL="44450" indent="0" algn="just"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2800" b="1" dirty="0">
                <a:solidFill>
                  <a:srgbClr val="FF0000"/>
                </a:solidFill>
                <a:effectLst>
                  <a:outerShdw blurRad="38100" dist="38100" dir="2700000" algn="tl">
                    <a:srgbClr val="000000">
                      <a:alpha val="43137"/>
                    </a:srgbClr>
                  </a:outerShdw>
                </a:effectLst>
              </a:rPr>
              <a:t>SOCIAL RIGHTS AND BENEFITS </a:t>
            </a:r>
          </a:p>
          <a:p>
            <a:pPr marL="44450" indent="0" algn="just" eaLnBrk="1" fontAlgn="auto" hangingPunct="1">
              <a:spcAft>
                <a:spcPts val="0"/>
              </a:spcAft>
              <a:buClr>
                <a:schemeClr val="accent3"/>
              </a:buClr>
              <a:buFont typeface="Georgia" pitchFamily="18" charset="0"/>
              <a:buNone/>
              <a:defRPr/>
            </a:pPr>
            <a:endParaRPr lang="tr-TR" sz="3000" dirty="0">
              <a:solidFill>
                <a:srgbClr val="FF0000"/>
              </a:solidFill>
              <a:effectLst>
                <a:outerShdw blurRad="38100" dist="38100" dir="2700000" algn="tl">
                  <a:srgbClr val="000000">
                    <a:alpha val="43137"/>
                  </a:srgbClr>
                </a:outerShdw>
              </a:effectLst>
            </a:endParaRPr>
          </a:p>
          <a:p>
            <a:pPr marL="630238" lvl="1" indent="-219075" algn="just" eaLnBrk="1" fontAlgn="auto" hangingPunct="1">
              <a:spcAft>
                <a:spcPts val="0"/>
              </a:spcAft>
              <a:buClr>
                <a:schemeClr val="accent3"/>
              </a:buClr>
              <a:buSzPct val="150000"/>
              <a:buFont typeface="Wingdings" pitchFamily="2" charset="2"/>
              <a:buChar char="§"/>
              <a:defRPr/>
            </a:pPr>
            <a:r>
              <a:rPr lang="tr-TR" b="1" dirty="0">
                <a:solidFill>
                  <a:srgbClr val="CC3399"/>
                </a:solidFill>
                <a:latin typeface="Arial" pitchFamily="34" charset="0"/>
                <a:cs typeface="Arial" pitchFamily="34" charset="0"/>
              </a:rPr>
              <a:t>Funeral expenses </a:t>
            </a:r>
            <a:r>
              <a:rPr lang="tr-TR" dirty="0">
                <a:latin typeface="Arial" pitchFamily="34" charset="0"/>
                <a:cs typeface="Arial" pitchFamily="34" charset="0"/>
              </a:rPr>
              <a:t>Funeral expenses of the deceased officer </a:t>
            </a:r>
            <a:r>
              <a:rPr lang="tr-TR" dirty="0">
                <a:latin typeface="Arial" pitchFamily="34" charset="0"/>
                <a:cs typeface="Arial" pitchFamily="34" charset="0"/>
              </a:rPr>
              <a:t>are paid </a:t>
            </a:r>
            <a:r>
              <a:rPr lang="tr-TR" b="1" u="sng" dirty="0">
                <a:solidFill>
                  <a:srgbClr val="9933FF"/>
                </a:solidFill>
                <a:latin typeface="Arial" pitchFamily="34" charset="0"/>
                <a:cs typeface="Arial" pitchFamily="34" charset="0"/>
              </a:rPr>
              <a:t>by the officer's institution</a:t>
            </a:r>
            <a:r>
              <a:rPr lang="tr-TR" dirty="0">
                <a:latin typeface="Arial" pitchFamily="34" charset="0"/>
                <a:cs typeface="Arial" pitchFamily="34" charset="0"/>
              </a:rPr>
              <a:t>. </a:t>
            </a:r>
          </a:p>
          <a:p>
            <a:pPr marL="630238" lvl="1" indent="-219075" algn="just" eaLnBrk="1" fontAlgn="auto" hangingPunct="1">
              <a:spcAft>
                <a:spcPts val="0"/>
              </a:spcAft>
              <a:buClr>
                <a:schemeClr val="accent3"/>
              </a:buClr>
              <a:buSzPct val="150000"/>
              <a:buFont typeface="Wingdings" pitchFamily="2" charset="2"/>
              <a:buChar char="§"/>
              <a:defRPr/>
            </a:pPr>
            <a:r>
              <a:rPr lang="tr-TR" dirty="0">
                <a:latin typeface="Arial" pitchFamily="34" charset="0"/>
                <a:cs typeface="Arial" pitchFamily="34" charset="0"/>
              </a:rPr>
              <a:t>In the event of the death abroad of an officer on permanent or temporary duty or sent abroad for training purposes, or of the spouse or dependent child or parents of an officer on permanent duty abroad, the </a:t>
            </a:r>
            <a:r>
              <a:rPr lang="tr-TR" b="1" u="sng" dirty="0">
                <a:solidFill>
                  <a:srgbClr val="006600"/>
                </a:solidFill>
                <a:latin typeface="Arial" pitchFamily="34" charset="0"/>
                <a:cs typeface="Arial" pitchFamily="34" charset="0"/>
              </a:rPr>
              <a:t>expenses related to bringing the body to the country shall be paid by the institution of the officer.</a:t>
            </a: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2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4ABEAFEF-0323-4B76-A18C-19BABBD34455}"/>
              </a:ext>
            </a:extLst>
          </p:cNvPr>
          <p:cNvSpPr>
            <a:spLocks noGrp="1" noChangeArrowheads="1"/>
          </p:cNvSpPr>
          <p:nvPr>
            <p:ph sz="quarter" idx="4294967295"/>
          </p:nvPr>
        </p:nvSpPr>
        <p:spPr>
          <a:xfrm>
            <a:off x="755650" y="692150"/>
            <a:ext cx="7993063" cy="4608513"/>
          </a:xfrm>
        </p:spPr>
        <p:txBody>
          <a:bodyPr>
            <a:normAutofit/>
          </a:bodyPr>
          <a:lstStyle/>
          <a:p>
            <a:pPr marL="44450" indent="0" eaLnBrk="1" fontAlgn="auto" hangingPunct="1">
              <a:spcAft>
                <a:spcPts val="0"/>
              </a:spcAft>
              <a:buClr>
                <a:schemeClr val="accent3"/>
              </a:buClr>
              <a:buFont typeface="Georgia" pitchFamily="18" charset="0"/>
              <a:buNone/>
              <a:defRPr/>
            </a:pPr>
            <a:endParaRPr lang="tr-TR" sz="1800" b="1" dirty="0">
              <a:solidFill>
                <a:srgbClr val="FF0000"/>
              </a:solidFill>
            </a:endParaRPr>
          </a:p>
          <a:p>
            <a:pPr marL="44450" indent="0" algn="ctr" eaLnBrk="1" fontAlgn="auto" hangingPunct="1">
              <a:spcAft>
                <a:spcPts val="0"/>
              </a:spcAft>
              <a:buClr>
                <a:schemeClr val="accent3"/>
              </a:buClr>
              <a:buFont typeface="Georgia" pitchFamily="18" charset="0"/>
              <a:buNone/>
              <a:defRPr/>
            </a:pPr>
            <a:r>
              <a:rPr lang="tr-TR" sz="2800" b="1" dirty="0">
                <a:solidFill>
                  <a:srgbClr val="FF0000"/>
                </a:solidFill>
                <a:effectLst>
                  <a:outerShdw blurRad="38100" dist="38100" dir="2700000" algn="tl">
                    <a:srgbClr val="000000">
                      <a:alpha val="43137"/>
                    </a:srgbClr>
                  </a:outerShdw>
                </a:effectLst>
              </a:rPr>
              <a:t>SOCIAL RIGHTS AND BENEFITS </a:t>
            </a:r>
          </a:p>
          <a:p>
            <a:pPr marL="44450" indent="0" algn="ctr" eaLnBrk="1" fontAlgn="auto" hangingPunct="1">
              <a:spcAft>
                <a:spcPts val="0"/>
              </a:spcAft>
              <a:buClr>
                <a:schemeClr val="accent3"/>
              </a:buClr>
              <a:buFont typeface="Georgia" pitchFamily="18" charset="0"/>
              <a:buNone/>
              <a:defRPr/>
            </a:pPr>
            <a:endParaRPr lang="tr-TR" sz="3000" dirty="0">
              <a:solidFill>
                <a:srgbClr val="FF0000"/>
              </a:solidFill>
              <a:effectLst>
                <a:outerShdw blurRad="38100" dist="38100" dir="2700000" algn="tl">
                  <a:srgbClr val="000000">
                    <a:alpha val="43137"/>
                  </a:srgbClr>
                </a:outerShdw>
              </a:effectLst>
            </a:endParaRPr>
          </a:p>
          <a:p>
            <a:pPr marL="411163" lvl="1" indent="0" algn="just" eaLnBrk="1" fontAlgn="auto" hangingPunct="1">
              <a:spcAft>
                <a:spcPts val="0"/>
              </a:spcAft>
              <a:buClr>
                <a:schemeClr val="accent3"/>
              </a:buClr>
              <a:buFont typeface="Wingdings" pitchFamily="2" charset="2"/>
              <a:buChar char="§"/>
              <a:defRPr/>
            </a:pPr>
            <a:r>
              <a:rPr lang="tr-TR" sz="2800" b="1" dirty="0">
                <a:solidFill>
                  <a:srgbClr val="CC3399"/>
                </a:solidFill>
                <a:latin typeface="Arial" pitchFamily="34" charset="0"/>
                <a:cs typeface="Arial" pitchFamily="34" charset="0"/>
              </a:rPr>
              <a:t>Clothing and food allowance: </a:t>
            </a:r>
            <a:r>
              <a:rPr lang="tr-TR" dirty="0">
                <a:latin typeface="Arial" pitchFamily="34" charset="0"/>
                <a:cs typeface="Arial" pitchFamily="34" charset="0"/>
              </a:rPr>
              <a:t>Civil servants also receive clothing and food allowances. Clothing allowance is </a:t>
            </a:r>
            <a:r>
              <a:rPr lang="tr-TR" dirty="0">
                <a:latin typeface="Arial" pitchFamily="34" charset="0"/>
                <a:cs typeface="Arial" pitchFamily="34" charset="0"/>
              </a:rPr>
              <a:t>provided </a:t>
            </a:r>
            <a:r>
              <a:rPr lang="tr-TR" b="1" dirty="0">
                <a:latin typeface="Arial" pitchFamily="34" charset="0"/>
                <a:cs typeface="Arial" pitchFamily="34" charset="0"/>
              </a:rPr>
              <a:t>by the organization </a:t>
            </a:r>
            <a:r>
              <a:rPr lang="tr-TR" dirty="0">
                <a:latin typeface="Arial" pitchFamily="34" charset="0"/>
                <a:cs typeface="Arial" pitchFamily="34" charset="0"/>
              </a:rPr>
              <a:t>and given in kind. The procedures and principles regarding the provision of clothing and food aid </a:t>
            </a:r>
            <a:r>
              <a:rPr lang="tr-TR" dirty="0">
                <a:latin typeface="Arial" pitchFamily="34" charset="0"/>
                <a:cs typeface="Arial" pitchFamily="34" charset="0"/>
              </a:rPr>
              <a:t>are set out in </a:t>
            </a:r>
            <a:r>
              <a:rPr lang="tr-TR" u="sng" dirty="0">
                <a:latin typeface="Arial" pitchFamily="34" charset="0"/>
                <a:cs typeface="Arial" pitchFamily="34" charset="0"/>
              </a:rPr>
              <a:t>regulations</a:t>
            </a:r>
            <a:r>
              <a:rPr lang="tr-TR" dirty="0">
                <a:latin typeface="Arial" pitchFamily="34" charset="0"/>
                <a:cs typeface="Arial" pitchFamily="34" charset="0"/>
              </a:rPr>
              <a:t>.</a:t>
            </a:r>
          </a:p>
          <a:p>
            <a:pPr marL="44450" indent="0" eaLnBrk="1" fontAlgn="auto" hangingPunct="1">
              <a:spcAft>
                <a:spcPts val="0"/>
              </a:spcAft>
              <a:buClr>
                <a:schemeClr val="accent3"/>
              </a:buClr>
              <a:buFont typeface="Wingdings"/>
              <a:buChar char=""/>
              <a:defRPr/>
            </a:pPr>
            <a:endParaRPr lang="tr-TR" sz="2000" dirty="0">
              <a:latin typeface="Arial" pitchFamily="34" charset="0"/>
              <a:cs typeface="Arial" pitchFamily="34"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rgbClr val="0D0D0D"/>
              </a:solidFill>
              <a:latin typeface="Times New Roman" pitchFamily="18" charset="0"/>
              <a:cs typeface="Times New Roman" pitchFamily="18" charset="0"/>
            </a:endParaRPr>
          </a:p>
          <a:p>
            <a:pPr lvl="2" indent="-182880" eaLnBrk="1" fontAlgn="auto" hangingPunct="1">
              <a:spcAft>
                <a:spcPts val="0"/>
              </a:spcAft>
              <a:buClr>
                <a:schemeClr val="accent1">
                  <a:shade val="75000"/>
                </a:schemeClr>
              </a:buClr>
              <a:buFont typeface="Wingdings"/>
              <a:buChar char=""/>
              <a:defRPr/>
            </a:pPr>
            <a:endParaRPr lang="tr-TR" sz="2000" b="1" dirty="0">
              <a:solidFill>
                <a:srgbClr val="0D0D0D"/>
              </a:solidFill>
              <a:latin typeface="Times New Roman" pitchFamily="18" charset="0"/>
              <a:cs typeface="Times New Roman" pitchFamily="18" charset="0"/>
            </a:endParaRPr>
          </a:p>
          <a:p>
            <a:pPr marL="640080" lvl="1" indent="-274320" eaLnBrk="1" fontAlgn="auto" hangingPunct="1">
              <a:lnSpc>
                <a:spcPct val="90000"/>
              </a:lnSpc>
              <a:spcAft>
                <a:spcPts val="0"/>
              </a:spcAft>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BCA16F4A-1EA0-45BA-99EB-5737C222CF36}"/>
              </a:ext>
            </a:extLst>
          </p:cNvPr>
          <p:cNvSpPr>
            <a:spLocks noGrp="1"/>
          </p:cNvSpPr>
          <p:nvPr>
            <p:ph type="title"/>
          </p:nvPr>
        </p:nvSpPr>
        <p:spPr>
          <a:xfrm>
            <a:off x="468313" y="9810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9219" name="Rectangle 3">
            <a:extLst>
              <a:ext uri="{FF2B5EF4-FFF2-40B4-BE49-F238E27FC236}">
                <a16:creationId xmlns:a16="http://schemas.microsoft.com/office/drawing/2014/main" id="{84F419AF-F689-400B-84A1-1EE28F84D237}"/>
              </a:ext>
            </a:extLst>
          </p:cNvPr>
          <p:cNvSpPr>
            <a:spLocks noGrp="1"/>
          </p:cNvSpPr>
          <p:nvPr>
            <p:ph idx="1"/>
          </p:nvPr>
        </p:nvSpPr>
        <p:spPr>
          <a:xfrm>
            <a:off x="812800" y="1773238"/>
            <a:ext cx="8007350" cy="4445000"/>
          </a:xfrm>
        </p:spPr>
        <p:txBody>
          <a:bodyPr/>
          <a:lstStyle/>
          <a:p>
            <a:pPr algn="just" eaLnBrk="1" hangingPunct="1"/>
            <a:r>
              <a:rPr lang="tr-TR" altLang="tr-TR" sz="2400" b="1">
                <a:solidFill>
                  <a:srgbClr val="660066"/>
                </a:solidFill>
                <a:latin typeface="Arial" panose="020B0604020202020204" pitchFamily="34" charset="0"/>
                <a:cs typeface="Arial" panose="020B0604020202020204" pitchFamily="34" charset="0"/>
              </a:rPr>
              <a:t>Principle of legality: </a:t>
            </a:r>
            <a:r>
              <a:rPr lang="tr-TR" altLang="tr-TR" sz="2400">
                <a:latin typeface="Arial" panose="020B0604020202020204" pitchFamily="34" charset="0"/>
                <a:cs typeface="Arial" panose="020B0604020202020204" pitchFamily="34" charset="0"/>
              </a:rPr>
              <a:t>According to Article 128 of the Constitution, the financial and social rights of civil servants </a:t>
            </a:r>
            <a:r>
              <a:rPr lang="tr-TR" altLang="tr-TR" sz="2400" b="1">
                <a:solidFill>
                  <a:srgbClr val="006600"/>
                </a:solidFill>
                <a:latin typeface="Arial" panose="020B0604020202020204" pitchFamily="34" charset="0"/>
                <a:cs typeface="Arial" panose="020B0604020202020204" pitchFamily="34" charset="0"/>
              </a:rPr>
              <a:t>must</a:t>
            </a:r>
            <a:r>
              <a:rPr lang="tr-TR" altLang="tr-TR" sz="2400" b="1" u="sng">
                <a:solidFill>
                  <a:srgbClr val="006600"/>
                </a:solidFill>
                <a:latin typeface="Arial" panose="020B0604020202020204" pitchFamily="34" charset="0"/>
                <a:cs typeface="Arial" panose="020B0604020202020204" pitchFamily="34" charset="0"/>
              </a:rPr>
              <a:t> be regulated by law or collective agreement</a:t>
            </a:r>
            <a:r>
              <a:rPr lang="tr-TR" altLang="tr-TR" sz="2400">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Accordingly</a:t>
            </a:r>
            <a:r>
              <a:rPr lang="tr-TR" altLang="tr-TR" sz="2400">
                <a:solidFill>
                  <a:srgbClr val="CC3300"/>
                </a:solidFill>
                <a:latin typeface="Arial" panose="020B0604020202020204" pitchFamily="34" charset="0"/>
                <a:cs typeface="Arial" panose="020B0604020202020204" pitchFamily="34" charset="0"/>
              </a:rPr>
              <a:t>, the payments to be made to civil servants </a:t>
            </a:r>
            <a:r>
              <a:rPr lang="tr-TR" altLang="tr-TR" sz="2400">
                <a:solidFill>
                  <a:srgbClr val="CC3300"/>
                </a:solidFill>
                <a:latin typeface="Arial" panose="020B0604020202020204" pitchFamily="34" charset="0"/>
                <a:cs typeface="Arial" panose="020B0604020202020204" pitchFamily="34" charset="0"/>
              </a:rPr>
              <a:t>must </a:t>
            </a:r>
            <a:r>
              <a:rPr lang="tr-TR" altLang="tr-TR" sz="2400" b="1">
                <a:solidFill>
                  <a:srgbClr val="CC3300"/>
                </a:solidFill>
                <a:latin typeface="Arial" panose="020B0604020202020204" pitchFamily="34" charset="0"/>
                <a:cs typeface="Arial" panose="020B0604020202020204" pitchFamily="34" charset="0"/>
              </a:rPr>
              <a:t>have a legal basis</a:t>
            </a:r>
            <a:r>
              <a:rPr lang="tr-TR" altLang="tr-TR" sz="2400">
                <a:latin typeface="Arial" panose="020B0604020202020204" pitchFamily="34" charset="0"/>
                <a:cs typeface="Arial" panose="020B0604020202020204" pitchFamily="34" charset="0"/>
              </a:rPr>
              <a:t>. However, authorizing the executive body to make regulations, provided that the limits are determined by law, does not contradict this principle. </a:t>
            </a:r>
          </a:p>
          <a:p>
            <a:pPr algn="just" eaLnBrk="1" hangingPunct="1"/>
            <a:r>
              <a:rPr lang="tr-TR" altLang="tr-TR" sz="2400" b="1">
                <a:latin typeface="Arial" panose="020B0604020202020204" pitchFamily="34" charset="0"/>
                <a:cs typeface="Arial" panose="020B0604020202020204" pitchFamily="34" charset="0"/>
              </a:rPr>
              <a:t>The </a:t>
            </a:r>
            <a:r>
              <a:rPr lang="tr-TR" altLang="tr-TR" sz="2400">
                <a:latin typeface="Arial" panose="020B0604020202020204" pitchFamily="34" charset="0"/>
                <a:cs typeface="Arial" panose="020B0604020202020204" pitchFamily="34" charset="0"/>
              </a:rPr>
              <a:t>exception to this principle is </a:t>
            </a:r>
            <a:r>
              <a:rPr lang="tr-TR" altLang="tr-TR" sz="2400" b="1">
                <a:latin typeface="Arial" panose="020B0604020202020204" pitchFamily="34" charset="0"/>
                <a:cs typeface="Arial" panose="020B0604020202020204" pitchFamily="34" charset="0"/>
              </a:rPr>
              <a:t>that </a:t>
            </a:r>
            <a:r>
              <a:rPr lang="tr-TR" altLang="tr-TR" sz="2400">
                <a:latin typeface="Arial" panose="020B0604020202020204" pitchFamily="34" charset="0"/>
                <a:cs typeface="Arial" panose="020B0604020202020204" pitchFamily="34" charset="0"/>
              </a:rPr>
              <a:t>financial rights </a:t>
            </a:r>
            <a:r>
              <a:rPr lang="tr-TR" altLang="tr-TR" sz="2400" b="1">
                <a:latin typeface="Arial" panose="020B0604020202020204" pitchFamily="34" charset="0"/>
                <a:cs typeface="Arial" panose="020B0604020202020204" pitchFamily="34" charset="0"/>
              </a:rPr>
              <a:t>can be regulated by collective agreements </a:t>
            </a:r>
            <a:r>
              <a:rPr lang="tr-TR" altLang="tr-TR" sz="2400">
                <a:latin typeface="Arial" panose="020B0604020202020204" pitchFamily="34" charset="0"/>
                <a:cs typeface="Arial" panose="020B0604020202020204" pitchFamily="34" charset="0"/>
              </a:rPr>
              <a:t>within the framework of the Constitution and relevant legal provisions</a:t>
            </a:r>
            <a:r>
              <a:rPr lang="tr-TR" altLang="tr-TR" sz="2400">
                <a:latin typeface="Arial" panose="020B0604020202020204" pitchFamily="34" charset="0"/>
                <a:cs typeface="Arial" panose="020B0604020202020204" pitchFamily="34" charset="0"/>
              </a:rPr>
              <a:t>.</a:t>
            </a:r>
          </a:p>
          <a:p>
            <a:pPr algn="just" eaLnBrk="1" hangingPunct="1"/>
            <a:endParaRPr lang="tr-TR" altLang="tr-TR" sz="24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3">
            <a:extLst>
              <a:ext uri="{FF2B5EF4-FFF2-40B4-BE49-F238E27FC236}">
                <a16:creationId xmlns:a16="http://schemas.microsoft.com/office/drawing/2014/main" id="{DA6DFFFA-1EC3-439A-A562-C7297B15A7A1}"/>
              </a:ext>
            </a:extLst>
          </p:cNvPr>
          <p:cNvSpPr>
            <a:spLocks noGrp="1" noChangeArrowheads="1"/>
          </p:cNvSpPr>
          <p:nvPr>
            <p:ph sz="quarter" idx="4294967295"/>
          </p:nvPr>
        </p:nvSpPr>
        <p:spPr>
          <a:xfrm>
            <a:off x="468313" y="1052513"/>
            <a:ext cx="8351837" cy="5545137"/>
          </a:xfrm>
        </p:spPr>
        <p:txBody>
          <a:bodyPr/>
          <a:lstStyle/>
          <a:p>
            <a:pPr marL="44450" indent="0" algn="ctr" eaLnBrk="1" hangingPunct="1">
              <a:spcBef>
                <a:spcPts val="0"/>
              </a:spcBef>
              <a:buFont typeface="Georgia" pitchFamily="18" charset="0"/>
              <a:buNone/>
              <a:defRPr/>
            </a:pPr>
            <a:r>
              <a:rPr lang="tr-TR" b="1" dirty="0">
                <a:solidFill>
                  <a:srgbClr val="FF0000"/>
                </a:solidFill>
                <a:effectLst>
                  <a:outerShdw blurRad="38100" dist="38100" dir="2700000" algn="tl">
                    <a:srgbClr val="000000">
                      <a:alpha val="43137"/>
                    </a:srgbClr>
                  </a:outerShdw>
                </a:effectLst>
              </a:rPr>
              <a:t>FAMILY ALLOWANCE</a:t>
            </a:r>
          </a:p>
          <a:p>
            <a:pPr marL="44450" indent="0" eaLnBrk="1" hangingPunct="1">
              <a:spcBef>
                <a:spcPts val="0"/>
              </a:spcBef>
              <a:buFont typeface="Georgia" pitchFamily="18" charset="0"/>
              <a:buNone/>
              <a:defRPr/>
            </a:pPr>
            <a:endParaRPr lang="tr-TR" dirty="0">
              <a:effectLst>
                <a:outerShdw blurRad="38100" dist="38100" dir="2700000" algn="tl">
                  <a:srgbClr val="000000">
                    <a:alpha val="43137"/>
                  </a:srgbClr>
                </a:outerShdw>
              </a:effectLst>
              <a:latin typeface="Arial" pitchFamily="34" charset="0"/>
              <a:cs typeface="Arial" pitchFamily="34" charset="0"/>
            </a:endParaRPr>
          </a:p>
          <a:p>
            <a:pPr lvl="1" algn="just" eaLnBrk="1" hangingPunct="1">
              <a:spcBef>
                <a:spcPts val="0"/>
              </a:spcBef>
              <a:defRPr/>
            </a:pPr>
            <a:r>
              <a:rPr lang="tr-TR" sz="2500" dirty="0">
                <a:solidFill>
                  <a:srgbClr val="0D0D0D"/>
                </a:solidFill>
                <a:latin typeface="Arial" pitchFamily="34" charset="0"/>
                <a:cs typeface="Arial" pitchFamily="34" charset="0"/>
              </a:rPr>
              <a:t>Family allowance is paid in the amount of </a:t>
            </a:r>
            <a:r>
              <a:rPr lang="tr-TR" sz="2500" b="1" dirty="0">
                <a:solidFill>
                  <a:srgbClr val="0066CC"/>
                </a:solidFill>
                <a:latin typeface="Arial" pitchFamily="34" charset="0"/>
                <a:cs typeface="Arial" pitchFamily="34" charset="0"/>
              </a:rPr>
              <a:t>1500 </a:t>
            </a:r>
            <a:r>
              <a:rPr lang="tr-TR" sz="2500" dirty="0">
                <a:latin typeface="Arial" pitchFamily="34" charset="0"/>
                <a:cs typeface="Arial" pitchFamily="34" charset="0"/>
              </a:rPr>
              <a:t>for </a:t>
            </a:r>
            <a:r>
              <a:rPr lang="tr-TR" sz="2500" b="1" dirty="0">
                <a:latin typeface="Arial" pitchFamily="34" charset="0"/>
                <a:cs typeface="Arial" pitchFamily="34" charset="0"/>
              </a:rPr>
              <a:t>the non-working spouse </a:t>
            </a:r>
            <a:r>
              <a:rPr lang="tr-TR" sz="2500" dirty="0">
                <a:solidFill>
                  <a:srgbClr val="0D0D0D"/>
                </a:solidFill>
                <a:latin typeface="Arial" pitchFamily="34" charset="0"/>
                <a:cs typeface="Arial" pitchFamily="34" charset="0"/>
              </a:rPr>
              <a:t>and </a:t>
            </a:r>
            <a:r>
              <a:rPr lang="tr-TR" sz="2500" b="1" dirty="0">
                <a:solidFill>
                  <a:srgbClr val="0066CC"/>
                </a:solidFill>
                <a:latin typeface="Arial" pitchFamily="34" charset="0"/>
                <a:cs typeface="Arial" pitchFamily="34" charset="0"/>
              </a:rPr>
              <a:t>250 </a:t>
            </a:r>
            <a:r>
              <a:rPr lang="tr-TR" sz="2500" dirty="0">
                <a:solidFill>
                  <a:srgbClr val="0D0D0D"/>
                </a:solidFill>
                <a:latin typeface="Arial" pitchFamily="34" charset="0"/>
                <a:cs typeface="Arial" pitchFamily="34" charset="0"/>
              </a:rPr>
              <a:t>for </a:t>
            </a:r>
            <a:r>
              <a:rPr lang="tr-TR" sz="2500" b="1" dirty="0">
                <a:solidFill>
                  <a:srgbClr val="0D0D0D"/>
                </a:solidFill>
                <a:latin typeface="Arial" pitchFamily="34" charset="0"/>
                <a:cs typeface="Arial" pitchFamily="34" charset="0"/>
              </a:rPr>
              <a:t>each child </a:t>
            </a:r>
            <a:r>
              <a:rPr lang="tr-TR" sz="2500" dirty="0">
                <a:solidFill>
                  <a:srgbClr val="FF3300"/>
                </a:solidFill>
                <a:latin typeface="Arial" pitchFamily="34" charset="0"/>
                <a:cs typeface="Arial" pitchFamily="34" charset="0"/>
              </a:rPr>
              <a:t>multiplied by the monthly coefficient</a:t>
            </a:r>
            <a:r>
              <a:rPr lang="tr-TR" sz="2500" dirty="0">
                <a:solidFill>
                  <a:srgbClr val="0D0D0D"/>
                </a:solidFill>
                <a:latin typeface="Arial" pitchFamily="34" charset="0"/>
                <a:cs typeface="Arial" pitchFamily="34" charset="0"/>
              </a:rPr>
              <a:t>.</a:t>
            </a:r>
          </a:p>
          <a:p>
            <a:pPr lvl="1" algn="just" eaLnBrk="1" hangingPunct="1">
              <a:spcBef>
                <a:spcPts val="0"/>
              </a:spcBef>
              <a:buFont typeface="Georgia" pitchFamily="18" charset="0"/>
              <a:buNone/>
              <a:defRPr/>
            </a:pPr>
            <a:endParaRPr lang="tr-TR" sz="2500" dirty="0">
              <a:solidFill>
                <a:srgbClr val="0D0D0D"/>
              </a:solidFill>
              <a:latin typeface="Arial" pitchFamily="34" charset="0"/>
              <a:cs typeface="Arial" pitchFamily="34" charset="0"/>
            </a:endParaRPr>
          </a:p>
          <a:p>
            <a:pPr lvl="1" algn="just" eaLnBrk="1" hangingPunct="1">
              <a:spcBef>
                <a:spcPts val="0"/>
              </a:spcBef>
              <a:defRPr/>
            </a:pPr>
            <a:r>
              <a:rPr lang="tr-TR" sz="2500" dirty="0">
                <a:solidFill>
                  <a:srgbClr val="0D0D0D"/>
                </a:solidFill>
                <a:latin typeface="Arial" pitchFamily="34" charset="0"/>
                <a:cs typeface="Arial" pitchFamily="34" charset="0"/>
              </a:rPr>
              <a:t>The family allowance for children </a:t>
            </a:r>
            <a:r>
              <a:rPr lang="tr-TR" sz="2500" dirty="0">
                <a:solidFill>
                  <a:srgbClr val="0D0D0D"/>
                </a:solidFill>
                <a:latin typeface="Arial" pitchFamily="34" charset="0"/>
                <a:cs typeface="Arial" pitchFamily="34" charset="0"/>
              </a:rPr>
              <a:t>is </a:t>
            </a:r>
            <a:r>
              <a:rPr lang="tr-TR" sz="2500" b="1" u="sng" dirty="0">
                <a:solidFill>
                  <a:srgbClr val="0066CC"/>
                </a:solidFill>
                <a:latin typeface="Arial" pitchFamily="34" charset="0"/>
                <a:cs typeface="Arial" pitchFamily="34" charset="0"/>
              </a:rPr>
              <a:t>increased by one </a:t>
            </a:r>
            <a:r>
              <a:rPr lang="tr-TR" sz="2500" b="1" dirty="0">
                <a:solidFill>
                  <a:srgbClr val="0066CC"/>
                </a:solidFill>
                <a:latin typeface="Arial" pitchFamily="34" charset="0"/>
                <a:cs typeface="Arial" pitchFamily="34" charset="0"/>
              </a:rPr>
              <a:t>for the 0 - 6 age group</a:t>
            </a:r>
            <a:r>
              <a:rPr lang="tr-TR" sz="2500" dirty="0">
                <a:solidFill>
                  <a:srgbClr val="0D0D0D"/>
                </a:solidFill>
                <a:latin typeface="Arial" pitchFamily="34" charset="0"/>
                <a:cs typeface="Arial" pitchFamily="34" charset="0"/>
              </a:rPr>
              <a:t>.</a:t>
            </a:r>
          </a:p>
          <a:p>
            <a:pPr lvl="1" algn="just" eaLnBrk="1" hangingPunct="1">
              <a:spcBef>
                <a:spcPts val="0"/>
              </a:spcBef>
              <a:buFont typeface="Georgia" pitchFamily="18" charset="0"/>
              <a:buNone/>
              <a:defRPr/>
            </a:pPr>
            <a:endParaRPr lang="tr-TR" sz="2500" dirty="0">
              <a:solidFill>
                <a:srgbClr val="0D0D0D"/>
              </a:solidFill>
              <a:latin typeface="Arial" pitchFamily="34" charset="0"/>
              <a:cs typeface="Arial" pitchFamily="34" charset="0"/>
            </a:endParaRPr>
          </a:p>
          <a:p>
            <a:pPr lvl="1" algn="just" eaLnBrk="1" hangingPunct="1">
              <a:spcBef>
                <a:spcPts val="0"/>
              </a:spcBef>
              <a:defRPr/>
            </a:pPr>
            <a:r>
              <a:rPr lang="tr-TR" sz="2500" dirty="0">
                <a:solidFill>
                  <a:srgbClr val="0D0D0D"/>
                </a:solidFill>
                <a:latin typeface="Arial" pitchFamily="34" charset="0"/>
                <a:cs typeface="Arial" pitchFamily="34" charset="0"/>
              </a:rPr>
              <a:t>For children, </a:t>
            </a:r>
            <a:r>
              <a:rPr lang="tr-TR" sz="2500" dirty="0">
                <a:solidFill>
                  <a:srgbClr val="0D0D0D"/>
                </a:solidFill>
                <a:latin typeface="Arial" pitchFamily="34" charset="0"/>
                <a:cs typeface="Arial" pitchFamily="34" charset="0"/>
              </a:rPr>
              <a:t>this benefit </a:t>
            </a:r>
            <a:r>
              <a:rPr lang="tr-TR" sz="2500" u="sng" dirty="0">
                <a:solidFill>
                  <a:srgbClr val="0D0D0D"/>
                </a:solidFill>
                <a:latin typeface="Arial" pitchFamily="34" charset="0"/>
                <a:cs typeface="Arial" pitchFamily="34" charset="0"/>
              </a:rPr>
              <a:t>is not paid </a:t>
            </a:r>
            <a:r>
              <a:rPr lang="tr-TR" sz="2500" dirty="0">
                <a:solidFill>
                  <a:srgbClr val="0D0D0D"/>
                </a:solidFill>
                <a:latin typeface="Arial" pitchFamily="34" charset="0"/>
                <a:cs typeface="Arial" pitchFamily="34" charset="0"/>
              </a:rPr>
              <a:t>if </a:t>
            </a:r>
            <a:r>
              <a:rPr lang="tr-TR" sz="2500" b="1" dirty="0">
                <a:solidFill>
                  <a:srgbClr val="0066CC"/>
                </a:solidFill>
                <a:latin typeface="Arial" pitchFamily="34" charset="0"/>
                <a:cs typeface="Arial" pitchFamily="34" charset="0"/>
              </a:rPr>
              <a:t>they reach the age of 25, get married or work for benefits</a:t>
            </a:r>
            <a:r>
              <a:rPr lang="tr-TR" sz="2500" dirty="0">
                <a:solidFill>
                  <a:srgbClr val="0D0D0D"/>
                </a:solidFill>
                <a:latin typeface="Arial" pitchFamily="34" charset="0"/>
                <a:cs typeface="Arial" pitchFamily="34" charset="0"/>
              </a:rPr>
              <a:t>.</a:t>
            </a: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2" eaLnBrk="1" hangingPunct="1">
              <a:defRPr/>
            </a:pPr>
            <a:endParaRPr lang="tr-TR" sz="2000" b="1" dirty="0">
              <a:solidFill>
                <a:srgbClr val="0D0D0D"/>
              </a:solidFill>
              <a:latin typeface="Times New Roman" pitchFamily="18" charset="0"/>
              <a:cs typeface="Times New Roman" pitchFamily="18" charset="0"/>
            </a:endParaRPr>
          </a:p>
          <a:p>
            <a:pPr lvl="1" eaLnBrk="1" hangingPunct="1">
              <a:lnSpc>
                <a:spcPct val="90000"/>
              </a:lnSpc>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3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BB41CE8F-DF3B-4C12-A5BC-4D3A5FAE6DD6}"/>
              </a:ext>
            </a:extLst>
          </p:cNvPr>
          <p:cNvSpPr>
            <a:spLocks noGrp="1" noChangeArrowheads="1"/>
          </p:cNvSpPr>
          <p:nvPr>
            <p:ph sz="quarter" idx="4294967295"/>
          </p:nvPr>
        </p:nvSpPr>
        <p:spPr>
          <a:xfrm>
            <a:off x="468313" y="1557338"/>
            <a:ext cx="8351837" cy="4464050"/>
          </a:xfrm>
        </p:spPr>
        <p:txBody>
          <a:bodyPr/>
          <a:lstStyle/>
          <a:p>
            <a:pPr lvl="1" algn="ctr" eaLnBrk="1" hangingPunct="1">
              <a:lnSpc>
                <a:spcPct val="90000"/>
              </a:lnSpc>
              <a:buFont typeface="Georgia" panose="02040502050405020303" pitchFamily="18" charset="0"/>
              <a:buNone/>
            </a:pPr>
            <a:r>
              <a:rPr lang="tr-TR" altLang="tr-TR" sz="3200" b="1">
                <a:solidFill>
                  <a:srgbClr val="FF0000"/>
                </a:solidFill>
                <a:latin typeface="Arial" panose="020B0604020202020204" pitchFamily="34" charset="0"/>
                <a:cs typeface="Arial" panose="020B0604020202020204" pitchFamily="34" charset="0"/>
              </a:rPr>
              <a:t>Payment Procedure of Family Allowance</a:t>
            </a:r>
          </a:p>
          <a:p>
            <a:pPr lvl="1" eaLnBrk="1" hangingPunct="1">
              <a:lnSpc>
                <a:spcPct val="90000"/>
              </a:lnSpc>
              <a:buFont typeface="Georgia" panose="02040502050405020303" pitchFamily="18" charset="0"/>
              <a:buNone/>
            </a:pPr>
            <a:endParaRPr lang="tr-TR" altLang="tr-TR" b="1">
              <a:solidFill>
                <a:srgbClr val="0D0D0D"/>
              </a:solidFill>
              <a:latin typeface="Arial" panose="020B0604020202020204" pitchFamily="34" charset="0"/>
              <a:cs typeface="Arial" panose="020B0604020202020204" pitchFamily="34" charset="0"/>
            </a:endParaRPr>
          </a:p>
          <a:p>
            <a:pPr lvl="1" eaLnBrk="1" hangingPunct="1">
              <a:lnSpc>
                <a:spcPct val="90000"/>
              </a:lnSpc>
            </a:pPr>
            <a:r>
              <a:rPr lang="tr-TR" altLang="tr-TR">
                <a:solidFill>
                  <a:srgbClr val="0D0D0D"/>
                </a:solidFill>
                <a:latin typeface="Arial" panose="020B0604020202020204" pitchFamily="34" charset="0"/>
                <a:cs typeface="Arial" panose="020B0604020202020204" pitchFamily="34" charset="0"/>
              </a:rPr>
              <a:t>Family allowance is </a:t>
            </a:r>
            <a:r>
              <a:rPr lang="tr-TR" altLang="tr-TR">
                <a:solidFill>
                  <a:srgbClr val="0D0D0D"/>
                </a:solidFill>
                <a:latin typeface="Arial" panose="020B0604020202020204" pitchFamily="34" charset="0"/>
                <a:cs typeface="Arial" panose="020B0604020202020204" pitchFamily="34" charset="0"/>
              </a:rPr>
              <a:t>paid </a:t>
            </a:r>
            <a:r>
              <a:rPr lang="tr-TR" altLang="tr-TR">
                <a:solidFill>
                  <a:srgbClr val="0D0D0D"/>
                </a:solidFill>
                <a:latin typeface="Arial" panose="020B0604020202020204" pitchFamily="34" charset="0"/>
                <a:cs typeface="Arial" panose="020B0604020202020204" pitchFamily="34" charset="0"/>
              </a:rPr>
              <a:t>to civil servants </a:t>
            </a:r>
            <a:r>
              <a:rPr lang="tr-TR" altLang="tr-TR" b="1" u="sng">
                <a:solidFill>
                  <a:srgbClr val="9933FF"/>
                </a:solidFill>
                <a:latin typeface="Arial" panose="020B0604020202020204" pitchFamily="34" charset="0"/>
                <a:cs typeface="Arial" panose="020B0604020202020204" pitchFamily="34" charset="0"/>
              </a:rPr>
              <a:t>with their </a:t>
            </a:r>
            <a:r>
              <a:rPr lang="tr-TR" altLang="tr-TR" b="1">
                <a:solidFill>
                  <a:srgbClr val="9933FF"/>
                </a:solidFill>
                <a:latin typeface="Arial" panose="020B0604020202020204" pitchFamily="34" charset="0"/>
                <a:cs typeface="Arial" panose="020B0604020202020204" pitchFamily="34" charset="0"/>
              </a:rPr>
              <a:t>monthly </a:t>
            </a:r>
            <a:r>
              <a:rPr lang="tr-TR" altLang="tr-TR" b="1" u="sng">
                <a:solidFill>
                  <a:srgbClr val="9933FF"/>
                </a:solidFill>
                <a:latin typeface="Arial" panose="020B0604020202020204" pitchFamily="34" charset="0"/>
                <a:cs typeface="Arial" panose="020B0604020202020204" pitchFamily="34" charset="0"/>
              </a:rPr>
              <a:t>salaries</a:t>
            </a:r>
            <a:r>
              <a:rPr lang="tr-TR" altLang="tr-TR">
                <a:solidFill>
                  <a:srgbClr val="0D0D0D"/>
                </a:solidFill>
                <a:latin typeface="Arial" panose="020B0604020202020204" pitchFamily="34" charset="0"/>
                <a:cs typeface="Arial" panose="020B0604020202020204" pitchFamily="34" charset="0"/>
              </a:rPr>
              <a:t>. </a:t>
            </a:r>
          </a:p>
          <a:p>
            <a:pPr lvl="1" eaLnBrk="1" hangingPunct="1">
              <a:lnSpc>
                <a:spcPct val="90000"/>
              </a:lnSpc>
            </a:pPr>
            <a:r>
              <a:rPr lang="tr-TR" altLang="tr-TR">
                <a:solidFill>
                  <a:srgbClr val="0D0D0D"/>
                </a:solidFill>
                <a:latin typeface="Arial" panose="020B0604020202020204" pitchFamily="34" charset="0"/>
                <a:cs typeface="Arial" panose="020B0604020202020204" pitchFamily="34" charset="0"/>
              </a:rPr>
              <a:t>If both husband and wife are civil servants, this allowance </a:t>
            </a:r>
            <a:r>
              <a:rPr lang="tr-TR" altLang="tr-TR">
                <a:solidFill>
                  <a:srgbClr val="0D0D0D"/>
                </a:solidFill>
                <a:latin typeface="Arial" panose="020B0604020202020204" pitchFamily="34" charset="0"/>
                <a:cs typeface="Arial" panose="020B0604020202020204" pitchFamily="34" charset="0"/>
              </a:rPr>
              <a:t>is given </a:t>
            </a:r>
            <a:r>
              <a:rPr lang="tr-TR" altLang="tr-TR" b="1">
                <a:solidFill>
                  <a:srgbClr val="CC3399"/>
                </a:solidFill>
                <a:latin typeface="Arial" panose="020B0604020202020204" pitchFamily="34" charset="0"/>
                <a:cs typeface="Arial" panose="020B0604020202020204" pitchFamily="34" charset="0"/>
              </a:rPr>
              <a:t>only to the husband</a:t>
            </a:r>
            <a:r>
              <a:rPr lang="tr-TR" altLang="tr-TR">
                <a:solidFill>
                  <a:srgbClr val="0D0D0D"/>
                </a:solidFill>
                <a:latin typeface="Arial" panose="020B0604020202020204" pitchFamily="34" charset="0"/>
                <a:cs typeface="Arial" panose="020B0604020202020204" pitchFamily="34" charset="0"/>
              </a:rPr>
              <a:t>.</a:t>
            </a:r>
          </a:p>
          <a:p>
            <a:pPr lvl="1" eaLnBrk="1" hangingPunct="1">
              <a:lnSpc>
                <a:spcPct val="90000"/>
              </a:lnSpc>
            </a:pPr>
            <a:r>
              <a:rPr lang="tr-TR" altLang="tr-TR">
                <a:solidFill>
                  <a:srgbClr val="0D0D0D"/>
                </a:solidFill>
                <a:latin typeface="Arial" panose="020B0604020202020204" pitchFamily="34" charset="0"/>
                <a:cs typeface="Arial" panose="020B0604020202020204" pitchFamily="34" charset="0"/>
              </a:rPr>
              <a:t>Family allowances </a:t>
            </a:r>
            <a:r>
              <a:rPr lang="tr-TR" altLang="tr-TR" b="1">
                <a:solidFill>
                  <a:srgbClr val="00B050"/>
                </a:solidFill>
                <a:latin typeface="Arial" panose="020B0604020202020204" pitchFamily="34" charset="0"/>
                <a:cs typeface="Arial" panose="020B0604020202020204" pitchFamily="34" charset="0"/>
              </a:rPr>
              <a:t>are paid without any tax or deduction </a:t>
            </a:r>
            <a:r>
              <a:rPr lang="tr-TR" altLang="tr-TR">
                <a:latin typeface="Arial" panose="020B0604020202020204" pitchFamily="34" charset="0"/>
                <a:cs typeface="Arial" panose="020B0604020202020204" pitchFamily="34" charset="0"/>
              </a:rPr>
              <a:t>and </a:t>
            </a:r>
            <a:r>
              <a:rPr lang="tr-TR" altLang="tr-TR" u="sng">
                <a:solidFill>
                  <a:srgbClr val="0D0D0D"/>
                </a:solidFill>
                <a:latin typeface="Arial" panose="020B0604020202020204" pitchFamily="34" charset="0"/>
                <a:cs typeface="Arial" panose="020B0604020202020204" pitchFamily="34" charset="0"/>
              </a:rPr>
              <a:t>cannot be garnished </a:t>
            </a:r>
            <a:r>
              <a:rPr lang="tr-TR" altLang="tr-TR">
                <a:latin typeface="Arial" panose="020B0604020202020204" pitchFamily="34" charset="0"/>
                <a:cs typeface="Arial" panose="020B0604020202020204" pitchFamily="34" charset="0"/>
              </a:rPr>
              <a:t>for debt</a:t>
            </a:r>
            <a:r>
              <a:rPr lang="tr-TR" altLang="tr-TR" u="sng">
                <a:solidFill>
                  <a:srgbClr val="0D0D0D"/>
                </a:solidFill>
                <a:latin typeface="Arial" panose="020B0604020202020204" pitchFamily="34" charset="0"/>
                <a:cs typeface="Arial" panose="020B0604020202020204" pitchFamily="34" charset="0"/>
              </a:rPr>
              <a:t>.</a:t>
            </a:r>
          </a:p>
          <a:p>
            <a:pPr lvl="1" eaLnBrk="1" hangingPunct="1">
              <a:lnSpc>
                <a:spcPct val="90000"/>
              </a:lnSpc>
              <a:buFont typeface="Georgia" panose="02040502050405020303" pitchFamily="18" charset="0"/>
              <a:buNone/>
            </a:pPr>
            <a:endParaRPr lang="tr-TR" altLang="tr-TR" b="1">
              <a:solidFill>
                <a:srgbClr val="0D0D0D"/>
              </a:solidFill>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3">
            <a:extLst>
              <a:ext uri="{FF2B5EF4-FFF2-40B4-BE49-F238E27FC236}">
                <a16:creationId xmlns:a16="http://schemas.microsoft.com/office/drawing/2014/main" id="{D93D7E81-7D47-44AA-AB04-E2D9EE5F3161}"/>
              </a:ext>
            </a:extLst>
          </p:cNvPr>
          <p:cNvSpPr>
            <a:spLocks noGrp="1" noChangeArrowheads="1"/>
          </p:cNvSpPr>
          <p:nvPr>
            <p:ph sz="quarter" idx="4294967295"/>
          </p:nvPr>
        </p:nvSpPr>
        <p:spPr>
          <a:xfrm>
            <a:off x="468313" y="836613"/>
            <a:ext cx="8351837" cy="5761037"/>
          </a:xfrm>
        </p:spPr>
        <p:txBody>
          <a:bodyPr/>
          <a:lstStyle/>
          <a:p>
            <a:pPr marL="44450" indent="0" algn="ctr" eaLnBrk="1" hangingPunct="1">
              <a:spcBef>
                <a:spcPts val="0"/>
              </a:spcBef>
              <a:buFont typeface="Georgia" pitchFamily="18" charset="0"/>
              <a:buNone/>
              <a:defRPr/>
            </a:pPr>
            <a:r>
              <a:rPr lang="tr-TR" sz="2800" b="1" dirty="0">
                <a:solidFill>
                  <a:srgbClr val="FF0000"/>
                </a:solidFill>
                <a:effectLst>
                  <a:outerShdw blurRad="38100" dist="38100" dir="2700000" algn="tl">
                    <a:srgbClr val="000000">
                      <a:alpha val="43137"/>
                    </a:srgbClr>
                  </a:outerShdw>
                </a:effectLst>
                <a:latin typeface="Arial" pitchFamily="34" charset="0"/>
                <a:cs typeface="Arial" pitchFamily="34" charset="0"/>
              </a:rPr>
              <a:t>Entitlement to and Loss of </a:t>
            </a:r>
            <a:r>
              <a:rPr lang="tr-TR"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Family Allowance</a:t>
            </a:r>
            <a:endParaRPr lang="tr-TR"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44450" indent="0" eaLnBrk="1" hangingPunct="1">
              <a:spcBef>
                <a:spcPts val="0"/>
              </a:spcBef>
              <a:buFont typeface="Georgia" pitchFamily="18" charset="0"/>
              <a:buNone/>
              <a:defRPr/>
            </a:pPr>
            <a:endParaRPr lang="tr-TR" dirty="0">
              <a:effectLst>
                <a:outerShdw blurRad="38100" dist="38100" dir="2700000" algn="tl">
                  <a:srgbClr val="000000">
                    <a:alpha val="43137"/>
                  </a:srgbClr>
                </a:outerShdw>
              </a:effectLst>
              <a:latin typeface="Arial" pitchFamily="34" charset="0"/>
              <a:cs typeface="Arial" pitchFamily="34" charset="0"/>
            </a:endParaRPr>
          </a:p>
          <a:p>
            <a:pPr lvl="1" algn="just" eaLnBrk="1" hangingPunct="1">
              <a:spcBef>
                <a:spcPts val="0"/>
              </a:spcBef>
              <a:defRPr/>
            </a:pPr>
            <a:r>
              <a:rPr lang="tr-TR" sz="2500" dirty="0">
                <a:latin typeface="Arial" pitchFamily="34" charset="0"/>
                <a:cs typeface="Arial" pitchFamily="34" charset="0"/>
              </a:rPr>
              <a:t>Officer, </a:t>
            </a:r>
          </a:p>
          <a:p>
            <a:pPr lvl="2" algn="just" eaLnBrk="1" hangingPunct="1">
              <a:spcBef>
                <a:spcPts val="0"/>
              </a:spcBef>
              <a:defRPr/>
            </a:pPr>
            <a:r>
              <a:rPr lang="tr-TR" sz="2200" u="sng" dirty="0">
                <a:latin typeface="Arial" pitchFamily="34" charset="0"/>
                <a:cs typeface="Arial" pitchFamily="34" charset="0"/>
              </a:rPr>
              <a:t>Marriage to </a:t>
            </a:r>
            <a:r>
              <a:rPr lang="tr-TR" sz="2200" dirty="0">
                <a:latin typeface="Arial" pitchFamily="34" charset="0"/>
                <a:cs typeface="Arial" pitchFamily="34" charset="0"/>
              </a:rPr>
              <a:t>the family allowance paid for the spouse</a:t>
            </a:r>
            <a:r>
              <a:rPr lang="tr-TR" sz="2200" dirty="0">
                <a:latin typeface="Arial" pitchFamily="34" charset="0"/>
                <a:cs typeface="Arial" pitchFamily="34" charset="0"/>
              </a:rPr>
              <a:t>, </a:t>
            </a:r>
          </a:p>
          <a:p>
            <a:pPr lvl="2" algn="just" eaLnBrk="1" hangingPunct="1">
              <a:spcBef>
                <a:spcPts val="0"/>
              </a:spcBef>
              <a:defRPr/>
            </a:pPr>
            <a:r>
              <a:rPr lang="tr-TR" sz="2200" dirty="0">
                <a:latin typeface="Arial" pitchFamily="34" charset="0"/>
                <a:cs typeface="Arial" pitchFamily="34" charset="0"/>
              </a:rPr>
              <a:t>The child allowance is also paid for the </a:t>
            </a:r>
            <a:r>
              <a:rPr lang="tr-TR" sz="2200" u="sng" dirty="0">
                <a:latin typeface="Arial" pitchFamily="34" charset="0"/>
                <a:cs typeface="Arial" pitchFamily="34" charset="0"/>
              </a:rPr>
              <a:t>birth of the child,</a:t>
            </a:r>
          </a:p>
          <a:p>
            <a:pPr marL="393700" lvl="1" indent="0" algn="just" eaLnBrk="1" hangingPunct="1">
              <a:spcBef>
                <a:spcPts val="0"/>
              </a:spcBef>
              <a:buFont typeface="Wingdings 2" panose="05020102010507070707" pitchFamily="18" charset="2"/>
              <a:buNone/>
              <a:defRPr/>
            </a:pPr>
            <a:r>
              <a:rPr lang="tr-TR" sz="2500" dirty="0">
                <a:latin typeface="Arial" pitchFamily="34" charset="0"/>
                <a:cs typeface="Arial" pitchFamily="34" charset="0"/>
              </a:rPr>
              <a:t>from </a:t>
            </a:r>
            <a:r>
              <a:rPr lang="tr-TR" sz="2500" b="1" dirty="0">
                <a:latin typeface="Arial" pitchFamily="34" charset="0"/>
                <a:cs typeface="Arial" pitchFamily="34" charset="0"/>
              </a:rPr>
              <a:t>the </a:t>
            </a:r>
            <a:r>
              <a:rPr lang="tr-TR" sz="2500" b="1" dirty="0">
                <a:solidFill>
                  <a:srgbClr val="00B050"/>
                </a:solidFill>
                <a:latin typeface="Arial" pitchFamily="34" charset="0"/>
                <a:cs typeface="Arial" pitchFamily="34" charset="0"/>
              </a:rPr>
              <a:t>beginning of the month </a:t>
            </a:r>
            <a:r>
              <a:rPr lang="tr-TR" sz="2500" b="1" dirty="0">
                <a:latin typeface="Arial" pitchFamily="34" charset="0"/>
                <a:cs typeface="Arial" pitchFamily="34" charset="0"/>
              </a:rPr>
              <a:t>following </a:t>
            </a:r>
            <a:r>
              <a:rPr lang="tr-TR" sz="2500" dirty="0">
                <a:latin typeface="Arial" pitchFamily="34" charset="0"/>
                <a:cs typeface="Arial" pitchFamily="34" charset="0"/>
              </a:rPr>
              <a:t>the date</a:t>
            </a:r>
            <a:r>
              <a:rPr lang="tr-TR" sz="2500" dirty="0">
                <a:latin typeface="Arial" pitchFamily="34" charset="0"/>
                <a:cs typeface="Arial" pitchFamily="34" charset="0"/>
              </a:rPr>
              <a:t>.</a:t>
            </a:r>
          </a:p>
          <a:p>
            <a:pPr marL="393700" lvl="1" indent="0" algn="just" eaLnBrk="1" hangingPunct="1">
              <a:spcBef>
                <a:spcPts val="0"/>
              </a:spcBef>
              <a:buFont typeface="Wingdings 2" panose="05020102010507070707" pitchFamily="18" charset="2"/>
              <a:buNone/>
              <a:defRPr/>
            </a:pPr>
            <a:endParaRPr lang="tr-TR" sz="2500" dirty="0">
              <a:latin typeface="Arial" pitchFamily="34" charset="0"/>
              <a:cs typeface="Arial" pitchFamily="34" charset="0"/>
            </a:endParaRPr>
          </a:p>
          <a:p>
            <a:pPr lvl="1" algn="just" eaLnBrk="1" hangingPunct="1">
              <a:spcBef>
                <a:spcPts val="0"/>
              </a:spcBef>
              <a:defRPr/>
            </a:pPr>
            <a:r>
              <a:rPr lang="tr-TR" sz="2500" dirty="0">
                <a:latin typeface="Arial" pitchFamily="34" charset="0"/>
                <a:cs typeface="Arial" pitchFamily="34" charset="0"/>
              </a:rPr>
              <a:t>Officer, </a:t>
            </a:r>
          </a:p>
          <a:p>
            <a:pPr lvl="2" algn="just" eaLnBrk="1" hangingPunct="1">
              <a:spcBef>
                <a:spcPts val="0"/>
              </a:spcBef>
              <a:defRPr/>
            </a:pPr>
            <a:r>
              <a:rPr lang="tr-TR" sz="2200" dirty="0">
                <a:latin typeface="Arial" pitchFamily="34" charset="0"/>
                <a:cs typeface="Arial" pitchFamily="34" charset="0"/>
              </a:rPr>
              <a:t>The right to family allowance paid to the spouse in the </a:t>
            </a:r>
            <a:r>
              <a:rPr lang="tr-TR" sz="2200" u="sng" dirty="0">
                <a:latin typeface="Arial" pitchFamily="34" charset="0"/>
                <a:cs typeface="Arial" pitchFamily="34" charset="0"/>
              </a:rPr>
              <a:t>event of divorce or death of the </a:t>
            </a:r>
            <a:r>
              <a:rPr lang="tr-TR" sz="2200" dirty="0">
                <a:latin typeface="Arial" pitchFamily="34" charset="0"/>
                <a:cs typeface="Arial" pitchFamily="34" charset="0"/>
              </a:rPr>
              <a:t>spouse</a:t>
            </a:r>
            <a:r>
              <a:rPr lang="tr-TR" sz="2200" dirty="0">
                <a:latin typeface="Arial" pitchFamily="34" charset="0"/>
                <a:cs typeface="Arial" pitchFamily="34" charset="0"/>
              </a:rPr>
              <a:t>, </a:t>
            </a:r>
          </a:p>
          <a:p>
            <a:pPr lvl="2" algn="just" eaLnBrk="1" hangingPunct="1">
              <a:spcBef>
                <a:spcPts val="0"/>
              </a:spcBef>
              <a:defRPr/>
            </a:pPr>
            <a:r>
              <a:rPr lang="tr-TR" sz="2200" dirty="0">
                <a:latin typeface="Arial" pitchFamily="34" charset="0"/>
                <a:cs typeface="Arial" pitchFamily="34" charset="0"/>
              </a:rPr>
              <a:t>The right to the child allowance shall also </a:t>
            </a:r>
            <a:r>
              <a:rPr lang="tr-TR" sz="2200" b="1" u="sng" dirty="0">
                <a:solidFill>
                  <a:srgbClr val="CC3399"/>
                </a:solidFill>
                <a:latin typeface="Arial" pitchFamily="34" charset="0"/>
                <a:cs typeface="Arial" pitchFamily="34" charset="0"/>
              </a:rPr>
              <a:t>be forfeited </a:t>
            </a:r>
            <a:r>
              <a:rPr lang="tr-TR" sz="2200" b="1" dirty="0">
                <a:solidFill>
                  <a:srgbClr val="CC3399"/>
                </a:solidFill>
                <a:latin typeface="Arial" pitchFamily="34" charset="0"/>
                <a:cs typeface="Arial" pitchFamily="34" charset="0"/>
              </a:rPr>
              <a:t>from the beginning of the month </a:t>
            </a:r>
            <a:r>
              <a:rPr lang="tr-TR" sz="2200" dirty="0">
                <a:latin typeface="Arial" pitchFamily="34" charset="0"/>
                <a:cs typeface="Arial" pitchFamily="34" charset="0"/>
              </a:rPr>
              <a:t>following </a:t>
            </a:r>
            <a:r>
              <a:rPr lang="tr-TR" sz="2200" u="sng" dirty="0">
                <a:latin typeface="Arial" pitchFamily="34" charset="0"/>
                <a:cs typeface="Arial" pitchFamily="34" charset="0"/>
              </a:rPr>
              <a:t>the death of the child </a:t>
            </a:r>
            <a:r>
              <a:rPr lang="tr-TR" sz="2200" dirty="0">
                <a:latin typeface="Arial" pitchFamily="34" charset="0"/>
                <a:cs typeface="Arial" pitchFamily="34" charset="0"/>
              </a:rPr>
              <a:t>or the </a:t>
            </a:r>
            <a:r>
              <a:rPr lang="tr-TR" sz="2200" dirty="0">
                <a:latin typeface="Arial" pitchFamily="34" charset="0"/>
                <a:cs typeface="Arial" pitchFamily="34" charset="0"/>
              </a:rPr>
              <a:t>occurrence of the events </a:t>
            </a:r>
            <a:r>
              <a:rPr lang="tr-TR" sz="2200" u="sng" dirty="0">
                <a:latin typeface="Arial" pitchFamily="34" charset="0"/>
                <a:cs typeface="Arial" pitchFamily="34" charset="0"/>
              </a:rPr>
              <a:t>referred to in Article </a:t>
            </a:r>
            <a:r>
              <a:rPr lang="tr-TR" sz="2200" u="sng" dirty="0" err="1">
                <a:latin typeface="Arial" pitchFamily="34" charset="0"/>
                <a:cs typeface="Arial" pitchFamily="34" charset="0"/>
              </a:rPr>
              <a:t>206</a:t>
            </a:r>
            <a:r>
              <a:rPr lang="tr-TR" sz="2200" dirty="0">
                <a:latin typeface="Arial" pitchFamily="34" charset="0"/>
                <a:cs typeface="Arial" pitchFamily="34" charset="0"/>
              </a:rPr>
              <a:t>.</a:t>
            </a: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buFont typeface="Monotype Sorts"/>
              <a:buNone/>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1" eaLnBrk="1" hangingPunct="1">
              <a:defRPr/>
            </a:pPr>
            <a:endParaRPr lang="tr-TR" b="1" dirty="0">
              <a:solidFill>
                <a:srgbClr val="0D0D0D"/>
              </a:solidFill>
              <a:latin typeface="Times New Roman" pitchFamily="18" charset="0"/>
              <a:cs typeface="Times New Roman" pitchFamily="18" charset="0"/>
            </a:endParaRPr>
          </a:p>
          <a:p>
            <a:pPr lvl="2" eaLnBrk="1" hangingPunct="1">
              <a:defRPr/>
            </a:pPr>
            <a:endParaRPr lang="tr-TR" sz="2000" b="1" dirty="0">
              <a:solidFill>
                <a:srgbClr val="0D0D0D"/>
              </a:solidFill>
              <a:latin typeface="Times New Roman" pitchFamily="18" charset="0"/>
              <a:cs typeface="Times New Roman" pitchFamily="18" charset="0"/>
            </a:endParaRPr>
          </a:p>
          <a:p>
            <a:pPr lvl="1" eaLnBrk="1" hangingPunct="1">
              <a:lnSpc>
                <a:spcPct val="90000"/>
              </a:lnSpc>
              <a:buFont typeface="Georgia" pitchFamily="18" charset="0"/>
              <a:buNone/>
              <a:defRPr/>
            </a:pPr>
            <a:endParaRPr lang="tr-TR" b="1" dirty="0">
              <a:solidFill>
                <a:srgbClr val="0D0D0D"/>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3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3">
            <a:extLst>
              <a:ext uri="{FF2B5EF4-FFF2-40B4-BE49-F238E27FC236}">
                <a16:creationId xmlns:a16="http://schemas.microsoft.com/office/drawing/2014/main" id="{C4B802CF-B4A3-48C9-B1A7-9E39820E1184}"/>
              </a:ext>
            </a:extLst>
          </p:cNvPr>
          <p:cNvSpPr>
            <a:spLocks noGrp="1" noChangeArrowheads="1"/>
          </p:cNvSpPr>
          <p:nvPr>
            <p:ph sz="quarter" idx="4294967295"/>
          </p:nvPr>
        </p:nvSpPr>
        <p:spPr>
          <a:xfrm>
            <a:off x="468313" y="836613"/>
            <a:ext cx="8351837" cy="5761037"/>
          </a:xfrm>
        </p:spPr>
        <p:txBody>
          <a:bodyPr/>
          <a:lstStyle/>
          <a:p>
            <a:pPr marL="393700" lvl="1" indent="0" algn="ctr" eaLnBrk="1" hangingPunct="1">
              <a:buClr>
                <a:srgbClr val="CC3300"/>
              </a:buClr>
              <a:buSzPct val="150000"/>
              <a:buFont typeface="Wingdings 2" panose="05020102010507070707" pitchFamily="18" charset="2"/>
              <a:buNone/>
              <a:defRPr/>
            </a:pPr>
            <a:r>
              <a:rPr lang="tr-TR"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Family Allowance for Child </a:t>
            </a:r>
          </a:p>
          <a:p>
            <a:pPr marL="393700" lvl="1" indent="0" algn="ctr" eaLnBrk="1" hangingPunct="1">
              <a:buClr>
                <a:srgbClr val="CC3300"/>
              </a:buClr>
              <a:buSzPct val="150000"/>
              <a:buFont typeface="Wingdings 2" panose="05020102010507070707" pitchFamily="18" charset="2"/>
              <a:buNone/>
              <a:defRPr/>
            </a:pPr>
            <a:r>
              <a:rPr lang="tr-TR"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Conditions not to be given</a:t>
            </a:r>
            <a:endParaRPr lang="tr-TR" b="1" dirty="0">
              <a:solidFill>
                <a:srgbClr val="0D0D0D"/>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gn="just" eaLnBrk="1" hangingPunct="1">
              <a:buClr>
                <a:srgbClr val="CC3300"/>
              </a:buClr>
              <a:buSzPct val="150000"/>
              <a:buFont typeface="Wingdings" panose="05000000000000000000" pitchFamily="2" charset="2"/>
              <a:buChar char="§"/>
              <a:defRPr/>
            </a:pPr>
            <a:r>
              <a:rPr lang="tr-TR" dirty="0">
                <a:solidFill>
                  <a:srgbClr val="0D0D0D"/>
                </a:solidFill>
                <a:latin typeface="Arial" panose="020B0604020202020204" pitchFamily="34" charset="0"/>
                <a:cs typeface="Arial" panose="020B0604020202020204" pitchFamily="34" charset="0"/>
              </a:rPr>
              <a:t>Married children</a:t>
            </a:r>
          </a:p>
          <a:p>
            <a:pPr lvl="1" algn="just" eaLnBrk="1" hangingPunct="1">
              <a:buClr>
                <a:srgbClr val="CC3300"/>
              </a:buClr>
              <a:buSzPct val="150000"/>
              <a:buFont typeface="Wingdings" panose="05000000000000000000" pitchFamily="2" charset="2"/>
              <a:buChar char="§"/>
              <a:defRPr/>
            </a:pPr>
            <a:r>
              <a:rPr lang="tr-TR" dirty="0">
                <a:solidFill>
                  <a:srgbClr val="0D0D0D"/>
                </a:solidFill>
                <a:latin typeface="Arial" panose="020B0604020202020204" pitchFamily="34" charset="0"/>
                <a:cs typeface="Arial" panose="020B0604020202020204" pitchFamily="34" charset="0"/>
              </a:rPr>
              <a:t>Children over 25 years of age (The allowance will continue to be paid indefinitely for unmarried girls over 25 years of age and for those whose disability to the extent that they cannot work is determined by an official medical board report).</a:t>
            </a:r>
          </a:p>
          <a:p>
            <a:pPr lvl="1" algn="just" eaLnBrk="1" hangingPunct="1">
              <a:buClr>
                <a:srgbClr val="CC3300"/>
              </a:buClr>
              <a:buSzPct val="150000"/>
              <a:buFont typeface="Wingdings" panose="05000000000000000000" pitchFamily="2" charset="2"/>
              <a:buChar char="§"/>
              <a:defRPr/>
            </a:pPr>
            <a:r>
              <a:rPr lang="tr-TR" dirty="0">
                <a:solidFill>
                  <a:srgbClr val="0D0D0D"/>
                </a:solidFill>
                <a:latin typeface="Arial" panose="020B0604020202020204" pitchFamily="34" charset="0"/>
                <a:cs typeface="Arial" panose="020B0604020202020204" pitchFamily="34" charset="0"/>
              </a:rPr>
              <a:t>Children who are engaged in trade on their own account or who work for real or legal persons in return for benefits in any way whatsoever (except for those who work during the vacation period while studying) </a:t>
            </a:r>
          </a:p>
          <a:p>
            <a:pPr lvl="1" algn="just" eaLnBrk="1" hangingPunct="1">
              <a:buClr>
                <a:srgbClr val="CC3300"/>
              </a:buClr>
              <a:buSzPct val="150000"/>
              <a:buFont typeface="Wingdings" panose="05000000000000000000" pitchFamily="2" charset="2"/>
              <a:buChar char="§"/>
              <a:defRPr/>
            </a:pPr>
            <a:r>
              <a:rPr lang="tr-TR" dirty="0">
                <a:solidFill>
                  <a:srgbClr val="0D0D0D"/>
                </a:solidFill>
                <a:latin typeface="Arial" panose="020B0604020202020204" pitchFamily="34" charset="0"/>
                <a:cs typeface="Arial" panose="020B0604020202020204" pitchFamily="34" charset="0"/>
              </a:rPr>
              <a:t>Children receiving scholarships or being educated by the State</a:t>
            </a:r>
          </a:p>
          <a:p>
            <a:pPr lvl="1" eaLnBrk="1" hangingPunct="1">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a:p>
            <a:pPr lvl="1" eaLnBrk="1" hangingPunct="1">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a:p>
            <a:pPr lvl="1" eaLnBrk="1" hangingPunct="1">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a:p>
            <a:pPr lvl="1" eaLnBrk="1" hangingPunct="1">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a:p>
            <a:pPr lvl="1" eaLnBrk="1" hangingPunct="1">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a:p>
            <a:pPr lvl="2" eaLnBrk="1" hangingPunct="1">
              <a:buClr>
                <a:srgbClr val="CC3300"/>
              </a:buClr>
              <a:buSzPct val="150000"/>
              <a:buFont typeface="Wingdings" panose="05000000000000000000" pitchFamily="2" charset="2"/>
              <a:buChar char="§"/>
              <a:defRPr/>
            </a:pPr>
            <a:endParaRPr lang="tr-TR" sz="2000" dirty="0">
              <a:solidFill>
                <a:srgbClr val="0D0D0D"/>
              </a:solidFill>
              <a:latin typeface="Arial" panose="020B0604020202020204" pitchFamily="34" charset="0"/>
              <a:cs typeface="Arial" panose="020B0604020202020204" pitchFamily="34" charset="0"/>
            </a:endParaRPr>
          </a:p>
          <a:p>
            <a:pPr lvl="1" eaLnBrk="1" hangingPunct="1">
              <a:lnSpc>
                <a:spcPct val="90000"/>
              </a:lnSpc>
              <a:buClr>
                <a:srgbClr val="CC3300"/>
              </a:buClr>
              <a:buSzPct val="150000"/>
              <a:buFont typeface="Wingdings" panose="05000000000000000000" pitchFamily="2" charset="2"/>
              <a:buChar char="§"/>
              <a:defRPr/>
            </a:pPr>
            <a:endParaRPr lang="tr-TR" dirty="0">
              <a:solidFill>
                <a:srgbClr val="0D0D0D"/>
              </a:solidFill>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512630B0-AE38-4D01-ABBC-EBA2FB52B136}"/>
              </a:ext>
            </a:extLst>
          </p:cNvPr>
          <p:cNvSpPr>
            <a:spLocks noGrp="1" noChangeArrowheads="1"/>
          </p:cNvSpPr>
          <p:nvPr>
            <p:ph sz="quarter" idx="4294967295"/>
          </p:nvPr>
        </p:nvSpPr>
        <p:spPr>
          <a:xfrm>
            <a:off x="827088" y="1125538"/>
            <a:ext cx="7993062" cy="5472112"/>
          </a:xfrm>
        </p:spPr>
        <p:txBody>
          <a:bodyPr rtlCol="0">
            <a:normAutofit/>
          </a:bodyPr>
          <a:lstStyle/>
          <a:p>
            <a:pPr marL="45720" indent="0" algn="ctr" eaLnBrk="1" fontAlgn="auto" hangingPunct="1">
              <a:spcAft>
                <a:spcPts val="0"/>
              </a:spcAft>
              <a:buClr>
                <a:schemeClr val="accent6">
                  <a:lumMod val="75000"/>
                </a:schemeClr>
              </a:buClr>
              <a:buFont typeface="Georgia" pitchFamily="18" charset="0"/>
              <a:buNone/>
              <a:defRPr/>
            </a:pPr>
            <a:r>
              <a:rPr lang="tr-TR" sz="3200" b="1" dirty="0">
                <a:solidFill>
                  <a:srgbClr val="FF0000"/>
                </a:solidFill>
                <a:effectLst>
                  <a:outerShdw blurRad="38100" dist="38100" dir="2700000" algn="tl">
                    <a:srgbClr val="000000">
                      <a:alpha val="43137"/>
                    </a:srgbClr>
                  </a:outerShdw>
                </a:effectLst>
              </a:rPr>
              <a:t>DEATH BENEFIT ALLOWANCE</a:t>
            </a:r>
            <a:endParaRPr lang="tr-TR" sz="3200" dirty="0">
              <a:effectLst>
                <a:outerShdw blurRad="38100" dist="38100" dir="2700000" algn="tl">
                  <a:srgbClr val="000000">
                    <a:alpha val="43137"/>
                  </a:srgbClr>
                </a:outerShdw>
              </a:effectLst>
            </a:endParaRPr>
          </a:p>
          <a:p>
            <a:pPr marL="274320" indent="-274320" eaLnBrk="1" fontAlgn="auto" hangingPunct="1">
              <a:spcAft>
                <a:spcPts val="0"/>
              </a:spcAft>
              <a:buClr>
                <a:schemeClr val="accent3"/>
              </a:buClr>
              <a:buFont typeface="Wingdings"/>
              <a:buChar char=""/>
              <a:defRPr/>
            </a:pPr>
            <a:endParaRPr lang="tr-TR" sz="2400" b="1" dirty="0">
              <a:solidFill>
                <a:srgbClr val="0070C0"/>
              </a:solidFill>
              <a:latin typeface="Arial" pitchFamily="34" charset="0"/>
              <a:cs typeface="Arial" pitchFamily="34" charset="0"/>
            </a:endParaRPr>
          </a:p>
          <a:p>
            <a:pPr marL="274320" indent="-274320" algn="just" eaLnBrk="1" fontAlgn="auto" hangingPunct="1">
              <a:spcAft>
                <a:spcPts val="0"/>
              </a:spcAft>
              <a:buClr>
                <a:schemeClr val="accent3"/>
              </a:buClr>
              <a:buFont typeface="Monotype Sorts"/>
              <a:buNone/>
              <a:defRPr/>
            </a:pPr>
            <a:r>
              <a:rPr lang="tr-TR" sz="2400" b="1" dirty="0">
                <a:solidFill>
                  <a:srgbClr val="800000"/>
                </a:solidFill>
                <a:latin typeface="Arial" pitchFamily="34" charset="0"/>
                <a:cs typeface="Arial" pitchFamily="34" charset="0"/>
              </a:rPr>
              <a:t>	In the event of the death of a spouse or a child entitled to family allowance, the </a:t>
            </a:r>
            <a:r>
              <a:rPr lang="tr-TR" sz="2400" b="1" dirty="0">
                <a:latin typeface="Arial" pitchFamily="34" charset="0"/>
                <a:cs typeface="Arial" pitchFamily="34" charset="0"/>
              </a:rPr>
              <a:t>death allowance </a:t>
            </a:r>
            <a:r>
              <a:rPr lang="tr-TR" sz="2400" dirty="0">
                <a:solidFill>
                  <a:schemeClr val="tx1">
                    <a:lumMod val="95000"/>
                    <a:lumOff val="5000"/>
                  </a:schemeClr>
                </a:solidFill>
                <a:latin typeface="Arial" pitchFamily="34" charset="0"/>
                <a:cs typeface="Arial" pitchFamily="34" charset="0"/>
              </a:rPr>
              <a:t>is </a:t>
            </a:r>
            <a:r>
              <a:rPr lang="tr-TR" sz="2400" b="1" dirty="0">
                <a:solidFill>
                  <a:srgbClr val="800000"/>
                </a:solidFill>
                <a:latin typeface="Arial" pitchFamily="34" charset="0"/>
                <a:cs typeface="Arial" pitchFamily="34" charset="0"/>
              </a:rPr>
              <a:t>the </a:t>
            </a:r>
            <a:r>
              <a:rPr lang="tr-TR" sz="2400" b="1" dirty="0">
                <a:solidFill>
                  <a:srgbClr val="006600"/>
                </a:solidFill>
                <a:latin typeface="Arial" pitchFamily="34" charset="0"/>
                <a:cs typeface="Arial" pitchFamily="34" charset="0"/>
              </a:rPr>
              <a:t>highest civil servant's salary</a:t>
            </a:r>
            <a:r>
              <a:rPr lang="tr-TR" sz="2400" dirty="0">
                <a:solidFill>
                  <a:schemeClr val="tx1">
                    <a:lumMod val="95000"/>
                    <a:lumOff val="5000"/>
                  </a:schemeClr>
                </a:solidFill>
                <a:latin typeface="Arial" pitchFamily="34" charset="0"/>
                <a:cs typeface="Arial" pitchFamily="34" charset="0"/>
              </a:rPr>
              <a:t>, and in </a:t>
            </a:r>
            <a:r>
              <a:rPr lang="tr-TR" sz="2400" b="1" dirty="0">
                <a:solidFill>
                  <a:srgbClr val="9933FF"/>
                </a:solidFill>
                <a:latin typeface="Arial" pitchFamily="34" charset="0"/>
                <a:cs typeface="Arial" pitchFamily="34" charset="0"/>
              </a:rPr>
              <a:t>the </a:t>
            </a:r>
            <a:r>
              <a:rPr lang="tr-TR" sz="2400" dirty="0">
                <a:solidFill>
                  <a:schemeClr val="tx1">
                    <a:lumMod val="95000"/>
                    <a:lumOff val="5000"/>
                  </a:schemeClr>
                </a:solidFill>
                <a:latin typeface="Arial" pitchFamily="34" charset="0"/>
                <a:cs typeface="Arial" pitchFamily="34" charset="0"/>
              </a:rPr>
              <a:t>event </a:t>
            </a:r>
            <a:r>
              <a:rPr lang="tr-TR" sz="2400" b="1" dirty="0">
                <a:solidFill>
                  <a:srgbClr val="9933FF"/>
                </a:solidFill>
                <a:latin typeface="Arial" pitchFamily="34" charset="0"/>
                <a:cs typeface="Arial" pitchFamily="34" charset="0"/>
              </a:rPr>
              <a:t>of the death of a spouse </a:t>
            </a:r>
            <a:r>
              <a:rPr lang="tr-TR" sz="2400" b="1" dirty="0">
                <a:solidFill>
                  <a:srgbClr val="800000"/>
                </a:solidFill>
                <a:latin typeface="Arial" pitchFamily="34" charset="0"/>
                <a:cs typeface="Arial" pitchFamily="34" charset="0"/>
              </a:rPr>
              <a:t>or child entitled to family allowance</a:t>
            </a:r>
            <a:r>
              <a:rPr lang="tr-TR" sz="2400" dirty="0">
                <a:solidFill>
                  <a:schemeClr val="tx1">
                    <a:lumMod val="95000"/>
                    <a:lumOff val="5000"/>
                  </a:schemeClr>
                </a:solidFill>
                <a:latin typeface="Arial" pitchFamily="34" charset="0"/>
                <a:cs typeface="Arial" pitchFamily="34" charset="0"/>
              </a:rPr>
              <a:t>, </a:t>
            </a:r>
            <a:r>
              <a:rPr lang="tr-TR" sz="2400" b="1" dirty="0">
                <a:solidFill>
                  <a:srgbClr val="800000"/>
                </a:solidFill>
                <a:latin typeface="Arial" pitchFamily="34" charset="0"/>
                <a:cs typeface="Arial" pitchFamily="34" charset="0"/>
              </a:rPr>
              <a:t>the </a:t>
            </a:r>
            <a:r>
              <a:rPr lang="tr-TR" sz="2400" b="1" dirty="0">
                <a:latin typeface="Arial" pitchFamily="34" charset="0"/>
                <a:cs typeface="Arial" pitchFamily="34" charset="0"/>
              </a:rPr>
              <a:t>death allowance </a:t>
            </a:r>
            <a:r>
              <a:rPr lang="tr-TR" sz="2400" b="1" dirty="0">
                <a:solidFill>
                  <a:srgbClr val="800000"/>
                </a:solidFill>
                <a:latin typeface="Arial" pitchFamily="34" charset="0"/>
                <a:cs typeface="Arial" pitchFamily="34" charset="0"/>
              </a:rPr>
              <a:t>is twice </a:t>
            </a:r>
            <a:r>
              <a:rPr lang="tr-TR" sz="2400" dirty="0">
                <a:solidFill>
                  <a:schemeClr val="tx1">
                    <a:lumMod val="95000"/>
                    <a:lumOff val="5000"/>
                  </a:schemeClr>
                </a:solidFill>
                <a:latin typeface="Arial" pitchFamily="34" charset="0"/>
                <a:cs typeface="Arial" pitchFamily="34" charset="0"/>
              </a:rPr>
              <a:t>the highest civil servant's salary</a:t>
            </a:r>
            <a:r>
              <a:rPr lang="tr-TR" sz="2400" dirty="0">
                <a:solidFill>
                  <a:schemeClr val="tx1">
                    <a:lumMod val="95000"/>
                    <a:lumOff val="5000"/>
                  </a:schemeClr>
                </a:solidFill>
                <a:latin typeface="Arial" pitchFamily="34" charset="0"/>
                <a:cs typeface="Arial" pitchFamily="34" charset="0"/>
              </a:rPr>
              <a:t>. </a:t>
            </a:r>
          </a:p>
          <a:p>
            <a:pPr marL="640080" lvl="1" indent="-274320" eaLnBrk="1" fontAlgn="auto" hangingPunct="1">
              <a:spcAft>
                <a:spcPts val="0"/>
              </a:spcAft>
              <a:buFont typeface="Monotype Sorts"/>
              <a:buNone/>
              <a:defRPr/>
            </a:pP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Monotype Sorts"/>
              <a:buNone/>
              <a:defRPr/>
            </a:pP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chemeClr val="tx1">
                  <a:lumMod val="95000"/>
                  <a:lumOff val="5000"/>
                </a:schemeClr>
              </a:solidFill>
              <a:latin typeface="Times New Roman" pitchFamily="18" charset="0"/>
              <a:cs typeface="Times New Roman" pitchFamily="18" charset="0"/>
            </a:endParaRPr>
          </a:p>
          <a:p>
            <a:pPr lvl="2" indent="-182880" eaLnBrk="1" fontAlgn="auto" hangingPunct="1">
              <a:spcAft>
                <a:spcPts val="0"/>
              </a:spcAft>
              <a:buClr>
                <a:schemeClr val="accent1">
                  <a:shade val="75000"/>
                </a:schemeClr>
              </a:buClr>
              <a:buFont typeface="Wingdings"/>
              <a:buChar char=""/>
              <a:defRPr/>
            </a:pPr>
            <a:endParaRPr lang="tr-TR" sz="2400" b="1" dirty="0">
              <a:solidFill>
                <a:schemeClr val="tx1">
                  <a:lumMod val="95000"/>
                  <a:lumOff val="5000"/>
                </a:schemeClr>
              </a:solidFill>
              <a:latin typeface="Times New Roman" pitchFamily="18" charset="0"/>
              <a:cs typeface="Times New Roman" pitchFamily="18" charset="0"/>
            </a:endParaRPr>
          </a:p>
          <a:p>
            <a:pPr marL="658368" lvl="1" indent="-246888" eaLnBrk="1" fontAlgn="auto" hangingPunct="1">
              <a:lnSpc>
                <a:spcPct val="90000"/>
              </a:lnSpc>
              <a:spcAft>
                <a:spcPts val="0"/>
              </a:spcAft>
              <a:buClr>
                <a:schemeClr val="accent6">
                  <a:lumMod val="75000"/>
                </a:schemeClr>
              </a:buClr>
              <a:buFont typeface="Georgia" pitchFamily="18" charset="0"/>
              <a:buNone/>
              <a:defRPr/>
            </a:pPr>
            <a:endParaRPr lang="tr-TR"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3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CC175497-5787-4D21-ADAB-DC343E7A0ABB}"/>
              </a:ext>
            </a:extLst>
          </p:cNvPr>
          <p:cNvSpPr>
            <a:spLocks noGrp="1" noChangeArrowheads="1"/>
          </p:cNvSpPr>
          <p:nvPr>
            <p:ph sz="quarter" idx="4294967295"/>
          </p:nvPr>
        </p:nvSpPr>
        <p:spPr>
          <a:xfrm>
            <a:off x="684213" y="1341438"/>
            <a:ext cx="8135937" cy="5256212"/>
          </a:xfrm>
        </p:spPr>
        <p:txBody>
          <a:bodyPr rtlCol="0">
            <a:normAutofit/>
          </a:bodyPr>
          <a:lstStyle/>
          <a:p>
            <a:pPr marL="45720" indent="0" algn="ctr" eaLnBrk="1" fontAlgn="auto" hangingPunct="1">
              <a:spcAft>
                <a:spcPts val="0"/>
              </a:spcAft>
              <a:buClr>
                <a:schemeClr val="accent6">
                  <a:lumMod val="75000"/>
                </a:schemeClr>
              </a:buClr>
              <a:buFont typeface="Georgia" pitchFamily="18" charset="0"/>
              <a:buNone/>
              <a:defRPr/>
            </a:pPr>
            <a:r>
              <a:rPr lang="tr-TR" b="1" dirty="0">
                <a:solidFill>
                  <a:srgbClr val="FF0000"/>
                </a:solidFill>
                <a:effectLst>
                  <a:outerShdw blurRad="38100" dist="38100" dir="2700000" algn="tl">
                    <a:srgbClr val="000000">
                      <a:alpha val="43137"/>
                    </a:srgbClr>
                  </a:outerShdw>
                </a:effectLst>
              </a:rPr>
              <a:t>BIRTH AID </a:t>
            </a:r>
          </a:p>
          <a:p>
            <a:pPr marL="45720" indent="0" eaLnBrk="1" fontAlgn="auto" hangingPunct="1">
              <a:spcAft>
                <a:spcPts val="0"/>
              </a:spcAft>
              <a:buClr>
                <a:schemeClr val="accent6">
                  <a:lumMod val="75000"/>
                </a:schemeClr>
              </a:buClr>
              <a:buFont typeface="Georgia" pitchFamily="18" charset="0"/>
              <a:buNone/>
              <a:defRPr/>
            </a:pPr>
            <a:endParaRPr lang="tr-TR" b="1" dirty="0">
              <a:solidFill>
                <a:srgbClr val="FF0000"/>
              </a:solidFill>
              <a:effectLst>
                <a:outerShdw blurRad="38100" dist="38100" dir="2700000" algn="tl">
                  <a:srgbClr val="000000">
                    <a:alpha val="43137"/>
                  </a:srgbClr>
                </a:outerShdw>
              </a:effectLst>
            </a:endParaRPr>
          </a:p>
          <a:p>
            <a:pPr>
              <a:defRPr/>
            </a:pPr>
            <a:r>
              <a:rPr lang="tr-TR" sz="2400" dirty="0">
                <a:latin typeface="Arial" pitchFamily="34" charset="0"/>
                <a:cs typeface="Arial" pitchFamily="34" charset="0"/>
              </a:rPr>
              <a:t>Turkish citizens </a:t>
            </a:r>
            <a:r>
              <a:rPr lang="tr-TR" sz="2400" dirty="0">
                <a:latin typeface="Arial" pitchFamily="34" charset="0"/>
                <a:cs typeface="Arial" pitchFamily="34" charset="0"/>
              </a:rPr>
              <a:t>receive </a:t>
            </a:r>
            <a:r>
              <a:rPr lang="tr-TR" sz="2400" b="1" dirty="0">
                <a:solidFill>
                  <a:srgbClr val="006600"/>
                </a:solidFill>
                <a:latin typeface="Arial" pitchFamily="34" charset="0"/>
                <a:cs typeface="Arial" pitchFamily="34" charset="0"/>
              </a:rPr>
              <a:t>300 TL </a:t>
            </a:r>
            <a:r>
              <a:rPr lang="tr-TR" sz="2400" dirty="0">
                <a:latin typeface="Arial" pitchFamily="34" charset="0"/>
                <a:cs typeface="Arial" pitchFamily="34" charset="0"/>
              </a:rPr>
              <a:t>for the first child born alive</a:t>
            </a:r>
            <a:r>
              <a:rPr lang="tr-TR" sz="2400" dirty="0">
                <a:latin typeface="Arial" pitchFamily="34" charset="0"/>
                <a:cs typeface="Arial" pitchFamily="34" charset="0"/>
              </a:rPr>
              <a:t>, </a:t>
            </a:r>
            <a:r>
              <a:rPr lang="tr-TR" sz="2400" b="1" dirty="0">
                <a:solidFill>
                  <a:srgbClr val="006600"/>
                </a:solidFill>
                <a:latin typeface="Arial" pitchFamily="34" charset="0"/>
                <a:cs typeface="Arial" pitchFamily="34" charset="0"/>
              </a:rPr>
              <a:t>400 TL </a:t>
            </a:r>
            <a:r>
              <a:rPr lang="tr-TR" sz="2400" dirty="0">
                <a:latin typeface="Arial" pitchFamily="34" charset="0"/>
                <a:cs typeface="Arial" pitchFamily="34" charset="0"/>
              </a:rPr>
              <a:t>for the second child </a:t>
            </a:r>
            <a:r>
              <a:rPr lang="tr-TR" sz="2400" dirty="0">
                <a:latin typeface="Arial" pitchFamily="34" charset="0"/>
                <a:cs typeface="Arial" pitchFamily="34" charset="0"/>
              </a:rPr>
              <a:t>and </a:t>
            </a:r>
            <a:r>
              <a:rPr lang="tr-TR" sz="2400" b="1" dirty="0">
                <a:solidFill>
                  <a:srgbClr val="006600"/>
                </a:solidFill>
                <a:latin typeface="Arial" pitchFamily="34" charset="0"/>
                <a:cs typeface="Arial" pitchFamily="34" charset="0"/>
              </a:rPr>
              <a:t>600 </a:t>
            </a:r>
            <a:r>
              <a:rPr lang="tr-TR" sz="2400" b="1" dirty="0">
                <a:solidFill>
                  <a:srgbClr val="006600"/>
                </a:solidFill>
                <a:latin typeface="Arial" pitchFamily="34" charset="0"/>
                <a:cs typeface="Arial" pitchFamily="34" charset="0"/>
              </a:rPr>
              <a:t>TL </a:t>
            </a:r>
            <a:r>
              <a:rPr lang="tr-TR" sz="2400" dirty="0">
                <a:latin typeface="Arial" pitchFamily="34" charset="0"/>
                <a:cs typeface="Arial" pitchFamily="34" charset="0"/>
              </a:rPr>
              <a:t>for the third and subsequent children</a:t>
            </a:r>
            <a:r>
              <a:rPr lang="tr-TR" sz="2400" dirty="0">
                <a:latin typeface="Arial" pitchFamily="34" charset="0"/>
                <a:cs typeface="Arial" pitchFamily="34" charset="0"/>
              </a:rPr>
              <a:t>. </a:t>
            </a:r>
          </a:p>
          <a:p>
            <a:pPr>
              <a:defRPr/>
            </a:pPr>
            <a:r>
              <a:rPr lang="tr-TR" sz="2400" dirty="0">
                <a:latin typeface="Arial" pitchFamily="34" charset="0"/>
                <a:cs typeface="Arial" pitchFamily="34" charset="0"/>
              </a:rPr>
              <a:t>This assistance is provided to the mother or father who is a Turkish citizen, or to the mother if both are Turkish citizens. </a:t>
            </a: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chemeClr val="tx1">
                  <a:lumMod val="95000"/>
                  <a:lumOff val="5000"/>
                </a:schemeClr>
              </a:solidFill>
              <a:latin typeface="Times New Roman" pitchFamily="18" charset="0"/>
              <a:cs typeface="Times New Roman" pitchFamily="18" charset="0"/>
            </a:endParaRPr>
          </a:p>
          <a:p>
            <a:pPr marL="640080" lvl="1" indent="-274320" eaLnBrk="1" fontAlgn="auto" hangingPunct="1">
              <a:spcAft>
                <a:spcPts val="0"/>
              </a:spcAft>
              <a:buFont typeface="Wingdings 2"/>
              <a:buChar char=""/>
              <a:defRPr/>
            </a:pPr>
            <a:endParaRPr lang="tr-TR" b="1" dirty="0">
              <a:solidFill>
                <a:schemeClr val="tx1">
                  <a:lumMod val="95000"/>
                  <a:lumOff val="5000"/>
                </a:schemeClr>
              </a:solidFill>
              <a:latin typeface="Times New Roman" pitchFamily="18" charset="0"/>
              <a:cs typeface="Times New Roman" pitchFamily="18" charset="0"/>
            </a:endParaRPr>
          </a:p>
          <a:p>
            <a:pPr lvl="2" indent="-182880" eaLnBrk="1" fontAlgn="auto" hangingPunct="1">
              <a:spcAft>
                <a:spcPts val="0"/>
              </a:spcAft>
              <a:buClr>
                <a:schemeClr val="accent1">
                  <a:shade val="75000"/>
                </a:schemeClr>
              </a:buClr>
              <a:buFont typeface="Wingdings"/>
              <a:buChar char=""/>
              <a:defRPr/>
            </a:pPr>
            <a:endParaRPr lang="tr-TR" sz="2000" b="1" dirty="0">
              <a:solidFill>
                <a:schemeClr val="tx1">
                  <a:lumMod val="95000"/>
                  <a:lumOff val="5000"/>
                </a:schemeClr>
              </a:solidFill>
              <a:latin typeface="Times New Roman" pitchFamily="18" charset="0"/>
              <a:cs typeface="Times New Roman" pitchFamily="18" charset="0"/>
            </a:endParaRPr>
          </a:p>
          <a:p>
            <a:pPr marL="658368" lvl="1" indent="-246888" eaLnBrk="1" fontAlgn="auto" hangingPunct="1">
              <a:lnSpc>
                <a:spcPct val="90000"/>
              </a:lnSpc>
              <a:spcAft>
                <a:spcPts val="0"/>
              </a:spcAft>
              <a:buClr>
                <a:schemeClr val="accent6">
                  <a:lumMod val="75000"/>
                </a:schemeClr>
              </a:buClr>
              <a:buFont typeface="Georgia" pitchFamily="18" charset="0"/>
              <a:buNone/>
              <a:defRPr/>
            </a:pPr>
            <a:endParaRPr lang="tr-TR"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spd="med">
    <p:wipe dir="d"/>
    <p:sndAc>
      <p:stSnd>
        <p:snd r:embed="rId2" name="camera.wav"/>
      </p:stSnd>
    </p:sndAc>
  </p:transition>
</p:sld>
</file>

<file path=ppt/slides/slide3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617437D-50A1-42A1-A078-CC5913C2CED0}"/>
              </a:ext>
            </a:extLst>
          </p:cNvPr>
          <p:cNvSpPr>
            <a:spLocks noGrp="1"/>
          </p:cNvSpPr>
          <p:nvPr>
            <p:ph type="title"/>
          </p:nvPr>
        </p:nvSpPr>
        <p:spPr>
          <a:xfrm>
            <a:off x="684213" y="908050"/>
            <a:ext cx="8229600" cy="72072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Salaries of Probationary Officers  </a:t>
            </a:r>
            <a:endParaRPr lang="tr-TR" sz="3600" dirty="0">
              <a:solidFill>
                <a:srgbClr val="FF0000"/>
              </a:solidFill>
              <a:effectLst>
                <a:outerShdw blurRad="38100" dist="38100" dir="2700000" algn="tl">
                  <a:srgbClr val="000000">
                    <a:alpha val="43137"/>
                  </a:srgbClr>
                </a:outerShdw>
              </a:effectLst>
            </a:endParaRPr>
          </a:p>
        </p:txBody>
      </p:sp>
      <p:sp>
        <p:nvSpPr>
          <p:cNvPr id="43011" name="Rectangle 3">
            <a:extLst>
              <a:ext uri="{FF2B5EF4-FFF2-40B4-BE49-F238E27FC236}">
                <a16:creationId xmlns:a16="http://schemas.microsoft.com/office/drawing/2014/main" id="{86891FD1-4D9E-461F-BA3D-AE5D43723FCF}"/>
              </a:ext>
            </a:extLst>
          </p:cNvPr>
          <p:cNvSpPr>
            <a:spLocks noGrp="1"/>
          </p:cNvSpPr>
          <p:nvPr>
            <p:ph idx="1"/>
          </p:nvPr>
        </p:nvSpPr>
        <p:spPr>
          <a:xfrm>
            <a:off x="611188" y="1700213"/>
            <a:ext cx="7921625" cy="4518025"/>
          </a:xfrm>
        </p:spPr>
        <p:txBody>
          <a:bodyPr/>
          <a:lstStyle/>
          <a:p>
            <a:pPr eaLnBrk="1" hangingPunct="1"/>
            <a:endParaRPr lang="tr-TR" altLang="tr-TR" sz="2400">
              <a:latin typeface="Arial" panose="020B0604020202020204" pitchFamily="34" charset="0"/>
              <a:cs typeface="Arial" panose="020B0604020202020204" pitchFamily="34" charset="0"/>
            </a:endParaRPr>
          </a:p>
          <a:p>
            <a:pPr algn="just" eaLnBrk="1" hangingPunct="1"/>
            <a:r>
              <a:rPr lang="tr-TR" altLang="tr-TR" sz="2400">
                <a:latin typeface="Arial" panose="020B0604020202020204" pitchFamily="34" charset="0"/>
                <a:cs typeface="Arial" panose="020B0604020202020204" pitchFamily="34" charset="0"/>
              </a:rPr>
              <a:t>Those who take office as a candidate in any class </a:t>
            </a:r>
            <a:r>
              <a:rPr lang="tr-TR" altLang="tr-TR" sz="2400">
                <a:latin typeface="Arial" panose="020B0604020202020204" pitchFamily="34" charset="0"/>
                <a:cs typeface="Arial" panose="020B0604020202020204" pitchFamily="34" charset="0"/>
              </a:rPr>
              <a:t>shall receive </a:t>
            </a:r>
            <a:r>
              <a:rPr lang="tr-TR" altLang="tr-TR" sz="2400" b="1">
                <a:solidFill>
                  <a:srgbClr val="9933FF"/>
                </a:solidFill>
                <a:latin typeface="Arial" panose="020B0604020202020204" pitchFamily="34" charset="0"/>
                <a:cs typeface="Arial" panose="020B0604020202020204" pitchFamily="34" charset="0"/>
              </a:rPr>
              <a:t>the earned right salary of </a:t>
            </a:r>
            <a:r>
              <a:rPr lang="tr-TR" altLang="tr-TR" sz="2400">
                <a:latin typeface="Arial" panose="020B0604020202020204" pitchFamily="34" charset="0"/>
                <a:cs typeface="Arial" panose="020B0604020202020204" pitchFamily="34" charset="0"/>
              </a:rPr>
              <a:t>the grade they will enter </a:t>
            </a:r>
            <a:r>
              <a:rPr lang="tr-TR" altLang="tr-TR" sz="2400">
                <a:latin typeface="Arial" panose="020B0604020202020204" pitchFamily="34" charset="0"/>
                <a:cs typeface="Arial" panose="020B0604020202020204" pitchFamily="34" charset="0"/>
              </a:rPr>
              <a:t>as </a:t>
            </a:r>
            <a:r>
              <a:rPr lang="tr-TR" altLang="tr-TR" sz="2400" b="1">
                <a:solidFill>
                  <a:srgbClr val="9933FF"/>
                </a:solidFill>
                <a:latin typeface="Arial" panose="020B0604020202020204" pitchFamily="34" charset="0"/>
                <a:cs typeface="Arial" panose="020B0604020202020204" pitchFamily="34" charset="0"/>
              </a:rPr>
              <a:t>their duty salary</a:t>
            </a:r>
            <a:r>
              <a:rPr lang="tr-TR" altLang="tr-TR" sz="2400">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When the civil servants are appointed as regular civil servants, </a:t>
            </a:r>
            <a:r>
              <a:rPr lang="tr-TR" altLang="tr-TR" sz="2400">
                <a:solidFill>
                  <a:srgbClr val="00B050"/>
                </a:solidFill>
                <a:latin typeface="Arial" panose="020B0604020202020204" pitchFamily="34" charset="0"/>
                <a:cs typeface="Arial" panose="020B0604020202020204" pitchFamily="34" charset="0"/>
              </a:rPr>
              <a:t>the periods they spent in candidacy </a:t>
            </a:r>
            <a:r>
              <a:rPr lang="tr-TR" altLang="tr-TR" sz="2400">
                <a:latin typeface="Arial" panose="020B0604020202020204" pitchFamily="34" charset="0"/>
                <a:cs typeface="Arial" panose="020B0604020202020204" pitchFamily="34" charset="0"/>
              </a:rPr>
              <a:t>shall be evaluated </a:t>
            </a:r>
            <a:r>
              <a:rPr lang="tr-TR" altLang="tr-TR" sz="2400" u="sng">
                <a:latin typeface="Arial" panose="020B0604020202020204" pitchFamily="34" charset="0"/>
                <a:cs typeface="Arial" panose="020B0604020202020204" pitchFamily="34" charset="0"/>
              </a:rPr>
              <a:t>in step advancement and grade promotion</a:t>
            </a:r>
            <a:r>
              <a:rPr lang="tr-TR" altLang="tr-TR" sz="2400">
                <a:latin typeface="Arial" panose="020B0604020202020204" pitchFamily="34" charset="0"/>
                <a:cs typeface="Arial" panose="020B0604020202020204" pitchFamily="34" charset="0"/>
              </a:rPr>
              <a:t>.</a:t>
            </a:r>
          </a:p>
          <a:p>
            <a:pPr eaLnBrk="1" hangingPunct="1"/>
            <a:endParaRPr lang="tr-TR" altLang="tr-TR" sz="2400">
              <a:latin typeface="Arial" panose="020B0604020202020204" pitchFamily="34" charset="0"/>
              <a:cs typeface="Arial" panose="020B0604020202020204" pitchFamily="34" charset="0"/>
            </a:endParaRP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22E8F52-D7EC-4DEA-9BDF-70380F54CC5D}"/>
              </a:ext>
            </a:extLst>
          </p:cNvPr>
          <p:cNvSpPr>
            <a:spLocks noGrp="1"/>
          </p:cNvSpPr>
          <p:nvPr>
            <p:ph type="title"/>
          </p:nvPr>
        </p:nvSpPr>
        <p:spPr>
          <a:xfrm>
            <a:off x="539750" y="117792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Monthly Payment for Step Advancement </a:t>
            </a:r>
            <a:endParaRPr lang="tr-TR" sz="3600" dirty="0">
              <a:solidFill>
                <a:srgbClr val="FF0000"/>
              </a:solidFill>
              <a:effectLst>
                <a:outerShdw blurRad="38100" dist="38100" dir="2700000" algn="tl">
                  <a:srgbClr val="000000">
                    <a:alpha val="43137"/>
                  </a:srgbClr>
                </a:outerShdw>
              </a:effectLst>
            </a:endParaRPr>
          </a:p>
        </p:txBody>
      </p:sp>
      <p:sp>
        <p:nvSpPr>
          <p:cNvPr id="44035" name="Rectangle 3">
            <a:extLst>
              <a:ext uri="{FF2B5EF4-FFF2-40B4-BE49-F238E27FC236}">
                <a16:creationId xmlns:a16="http://schemas.microsoft.com/office/drawing/2014/main" id="{F8BCEB9B-0FF8-4F19-9CF1-E3E53745C8DD}"/>
              </a:ext>
            </a:extLst>
          </p:cNvPr>
          <p:cNvSpPr>
            <a:spLocks noGrp="1"/>
          </p:cNvSpPr>
          <p:nvPr>
            <p:ph idx="1"/>
          </p:nvPr>
        </p:nvSpPr>
        <p:spPr>
          <a:xfrm>
            <a:off x="611188" y="2276475"/>
            <a:ext cx="7921625" cy="1801813"/>
          </a:xfrm>
        </p:spPr>
        <p:txBody>
          <a:bodyPr/>
          <a:lstStyle/>
          <a:p>
            <a:pPr algn="just" eaLnBrk="1" hangingPunct="1"/>
            <a:r>
              <a:rPr lang="tr-TR" altLang="tr-TR" sz="2400">
                <a:latin typeface="Arial" panose="020B0604020202020204" pitchFamily="34" charset="0"/>
                <a:cs typeface="Arial" panose="020B0604020202020204" pitchFamily="34" charset="0"/>
              </a:rPr>
              <a:t>In step advancement, the civil servant </a:t>
            </a:r>
            <a:r>
              <a:rPr lang="tr-TR" altLang="tr-TR" sz="2400">
                <a:latin typeface="Arial" panose="020B0604020202020204" pitchFamily="34" charset="0"/>
                <a:cs typeface="Arial" panose="020B0604020202020204" pitchFamily="34" charset="0"/>
              </a:rPr>
              <a:t>receives the salary </a:t>
            </a:r>
            <a:r>
              <a:rPr lang="tr-TR" altLang="tr-TR" sz="2400" b="1">
                <a:latin typeface="Arial" panose="020B0604020202020204" pitchFamily="34" charset="0"/>
                <a:cs typeface="Arial" panose="020B0604020202020204" pitchFamily="34" charset="0"/>
              </a:rPr>
              <a:t>corresponding to the indicator of the next step</a:t>
            </a:r>
            <a:r>
              <a:rPr lang="tr-TR" altLang="tr-TR" sz="2400">
                <a:latin typeface="Arial" panose="020B0604020202020204" pitchFamily="34" charset="0"/>
                <a:cs typeface="Arial" panose="020B0604020202020204" pitchFamily="34" charset="0"/>
              </a:rPr>
              <a:t>. </a:t>
            </a:r>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4049616-6BFE-4008-9413-936953CBDFA0}"/>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Salary to be given in the Change of Degree </a:t>
            </a:r>
            <a:endParaRPr lang="tr-TR" sz="3600" dirty="0">
              <a:solidFill>
                <a:srgbClr val="FF0000"/>
              </a:solidFill>
              <a:effectLst>
                <a:outerShdw blurRad="38100" dist="38100" dir="2700000" algn="tl">
                  <a:srgbClr val="000000">
                    <a:alpha val="43137"/>
                  </a:srgbClr>
                </a:outerShdw>
              </a:effectLst>
            </a:endParaRPr>
          </a:p>
        </p:txBody>
      </p:sp>
      <p:sp>
        <p:nvSpPr>
          <p:cNvPr id="45059" name="Rectangle 3">
            <a:extLst>
              <a:ext uri="{FF2B5EF4-FFF2-40B4-BE49-F238E27FC236}">
                <a16:creationId xmlns:a16="http://schemas.microsoft.com/office/drawing/2014/main" id="{C5DFAB9F-A3CB-4776-AD93-86486BC2E49A}"/>
              </a:ext>
            </a:extLst>
          </p:cNvPr>
          <p:cNvSpPr>
            <a:spLocks noGrp="1"/>
          </p:cNvSpPr>
          <p:nvPr>
            <p:ph idx="1"/>
          </p:nvPr>
        </p:nvSpPr>
        <p:spPr>
          <a:xfrm>
            <a:off x="611188" y="1916113"/>
            <a:ext cx="7921625" cy="3673475"/>
          </a:xfrm>
        </p:spPr>
        <p:txBody>
          <a:bodyPr/>
          <a:lstStyle/>
          <a:p>
            <a:pPr algn="just" eaLnBrk="1" hangingPunct="1"/>
            <a:r>
              <a:rPr lang="tr-TR" altLang="tr-TR" sz="2400">
                <a:latin typeface="Arial" panose="020B0604020202020204" pitchFamily="34" charset="0"/>
                <a:cs typeface="Arial" panose="020B0604020202020204" pitchFamily="34" charset="0"/>
              </a:rPr>
              <a:t>A civil servant appointed to a higher grade </a:t>
            </a:r>
            <a:r>
              <a:rPr lang="tr-TR" altLang="tr-TR" sz="2400">
                <a:latin typeface="Arial" panose="020B0604020202020204" pitchFamily="34" charset="0"/>
                <a:cs typeface="Arial" panose="020B0604020202020204" pitchFamily="34" charset="0"/>
              </a:rPr>
              <a:t>shall receive </a:t>
            </a:r>
            <a:r>
              <a:rPr lang="tr-TR" altLang="tr-TR" sz="2400" b="1">
                <a:latin typeface="Arial" panose="020B0604020202020204" pitchFamily="34" charset="0"/>
                <a:cs typeface="Arial" panose="020B0604020202020204" pitchFamily="34" charset="0"/>
              </a:rPr>
              <a:t>the salary corresponding to the first grade indicator of the new grade</a:t>
            </a:r>
            <a:r>
              <a:rPr lang="tr-TR" altLang="tr-TR" sz="2400">
                <a:latin typeface="Arial" panose="020B0604020202020204" pitchFamily="34" charset="0"/>
                <a:cs typeface="Arial" panose="020B0604020202020204" pitchFamily="34" charset="0"/>
              </a:rPr>
              <a:t>.</a:t>
            </a:r>
          </a:p>
          <a:p>
            <a:pPr algn="just" eaLnBrk="1" hangingPunct="1"/>
            <a:r>
              <a:rPr lang="tr-TR" altLang="tr-TR" sz="2400">
                <a:latin typeface="Arial" panose="020B0604020202020204" pitchFamily="34" charset="0"/>
                <a:cs typeface="Arial" panose="020B0604020202020204" pitchFamily="34" charset="0"/>
              </a:rPr>
              <a:t>If the indicator of the first grade of the new grade is lower than the indicator he/she acquired before, he/she shall receive the salary corresponding to the indicator of the grade equal to the indicator he/she acquired. </a:t>
            </a:r>
          </a:p>
          <a:p>
            <a:pPr algn="just" eaLnBrk="1" hangingPunct="1"/>
            <a:r>
              <a:rPr lang="tr-TR" altLang="tr-TR" sz="2400">
                <a:latin typeface="Arial" panose="020B0604020202020204" pitchFamily="34" charset="0"/>
                <a:cs typeface="Arial" panose="020B0604020202020204" pitchFamily="34" charset="0"/>
              </a:rPr>
              <a:t>The time spent in the lower grade with equal indicators is taken into account.</a:t>
            </a:r>
          </a:p>
          <a:p>
            <a:pPr algn="just"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3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4845697F-C4C4-4263-99FC-69DF12443612}"/>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Salary to be given in the event of a grade change </a:t>
            </a:r>
            <a:endParaRPr lang="tr-TR" sz="3600" dirty="0">
              <a:solidFill>
                <a:srgbClr val="FF0000"/>
              </a:solidFill>
              <a:effectLst>
                <a:outerShdw blurRad="38100" dist="38100" dir="2700000" algn="tl">
                  <a:srgbClr val="000000">
                    <a:alpha val="43137"/>
                  </a:srgbClr>
                </a:outerShdw>
              </a:effectLst>
            </a:endParaRPr>
          </a:p>
        </p:txBody>
      </p:sp>
      <p:sp>
        <p:nvSpPr>
          <p:cNvPr id="39939" name="Rectangle 3">
            <a:extLst>
              <a:ext uri="{FF2B5EF4-FFF2-40B4-BE49-F238E27FC236}">
                <a16:creationId xmlns:a16="http://schemas.microsoft.com/office/drawing/2014/main" id="{CCCC94DF-698D-4566-8EC7-F61954011537}"/>
              </a:ext>
            </a:extLst>
          </p:cNvPr>
          <p:cNvSpPr>
            <a:spLocks noGrp="1"/>
          </p:cNvSpPr>
          <p:nvPr>
            <p:ph idx="1"/>
          </p:nvPr>
        </p:nvSpPr>
        <p:spPr>
          <a:xfrm>
            <a:off x="611188" y="1916113"/>
            <a:ext cx="7921625" cy="3673475"/>
          </a:xfrm>
        </p:spPr>
        <p:txBody>
          <a:bodyPr/>
          <a:lstStyle/>
          <a:p>
            <a:pPr algn="just" eaLnBrk="1" hangingPunct="1">
              <a:defRPr/>
            </a:pPr>
            <a:r>
              <a:rPr lang="tr-TR" altLang="tr-TR" sz="2400" dirty="0">
                <a:latin typeface="Arial" pitchFamily="34" charset="0"/>
                <a:cs typeface="Arial" pitchFamily="34" charset="0"/>
              </a:rPr>
              <a:t>A civil servant </a:t>
            </a:r>
            <a:r>
              <a:rPr lang="tr-TR" altLang="tr-TR" sz="2400" u="sng" dirty="0">
                <a:solidFill>
                  <a:srgbClr val="9933FF"/>
                </a:solidFill>
                <a:latin typeface="Arial" pitchFamily="34" charset="0"/>
                <a:cs typeface="Arial" pitchFamily="34" charset="0"/>
              </a:rPr>
              <a:t>who is appointed to a lower grade </a:t>
            </a:r>
            <a:r>
              <a:rPr lang="tr-TR" altLang="tr-TR" sz="2400" dirty="0">
                <a:latin typeface="Arial" pitchFamily="34" charset="0"/>
                <a:cs typeface="Arial" pitchFamily="34" charset="0"/>
              </a:rPr>
              <a:t>than his/her earned right monthly grade</a:t>
            </a:r>
            <a:r>
              <a:rPr lang="tr-TR" altLang="tr-TR" sz="2400" dirty="0">
                <a:latin typeface="Arial" pitchFamily="34" charset="0"/>
                <a:cs typeface="Arial" pitchFamily="34" charset="0"/>
              </a:rPr>
              <a:t>;</a:t>
            </a:r>
          </a:p>
          <a:p>
            <a:pPr marL="393700" lvl="1" indent="0" algn="just" eaLnBrk="1" hangingPunct="1">
              <a:buFont typeface="Wingdings 2" panose="05020102010507070707" pitchFamily="18" charset="2"/>
              <a:buNone/>
              <a:defRPr/>
            </a:pPr>
            <a:r>
              <a:rPr lang="tr-TR" altLang="tr-TR" dirty="0">
                <a:latin typeface="Arial" pitchFamily="34" charset="0"/>
                <a:cs typeface="Arial" pitchFamily="34" charset="0"/>
              </a:rPr>
              <a:t>-To the </a:t>
            </a:r>
            <a:r>
              <a:rPr lang="tr-TR" altLang="tr-TR" dirty="0">
                <a:solidFill>
                  <a:srgbClr val="00B050"/>
                </a:solidFill>
                <a:latin typeface="Arial" pitchFamily="34" charset="0"/>
                <a:cs typeface="Arial" pitchFamily="34" charset="0"/>
              </a:rPr>
              <a:t>grade indicator that </a:t>
            </a:r>
            <a:r>
              <a:rPr lang="tr-TR" altLang="tr-TR" dirty="0">
                <a:latin typeface="Arial" pitchFamily="34" charset="0"/>
                <a:cs typeface="Arial" pitchFamily="34" charset="0"/>
              </a:rPr>
              <a:t>he/she was </a:t>
            </a:r>
            <a:r>
              <a:rPr lang="tr-TR" altLang="tr-TR" dirty="0">
                <a:solidFill>
                  <a:srgbClr val="00B050"/>
                </a:solidFill>
                <a:latin typeface="Arial" pitchFamily="34" charset="0"/>
                <a:cs typeface="Arial" pitchFamily="34" charset="0"/>
              </a:rPr>
              <a:t>receiving </a:t>
            </a:r>
            <a:r>
              <a:rPr lang="tr-TR" altLang="tr-TR" dirty="0">
                <a:latin typeface="Arial" pitchFamily="34" charset="0"/>
                <a:cs typeface="Arial" pitchFamily="34" charset="0"/>
              </a:rPr>
              <a:t>in his/her former grade at the degree to which he/she was appointed</a:t>
            </a:r>
            <a:r>
              <a:rPr lang="tr-TR" altLang="tr-TR" dirty="0">
                <a:solidFill>
                  <a:srgbClr val="00B050"/>
                </a:solidFill>
                <a:latin typeface="Arial" pitchFamily="34" charset="0"/>
                <a:cs typeface="Arial" pitchFamily="34" charset="0"/>
              </a:rPr>
              <a:t>,</a:t>
            </a:r>
          </a:p>
          <a:p>
            <a:pPr marL="393700" lvl="1" indent="0" algn="just" eaLnBrk="1" hangingPunct="1">
              <a:buFont typeface="Wingdings 2" panose="05020102010507070707" pitchFamily="18" charset="2"/>
              <a:buNone/>
              <a:defRPr/>
            </a:pPr>
            <a:r>
              <a:rPr lang="tr-TR" altLang="tr-TR" dirty="0">
                <a:latin typeface="Arial" pitchFamily="34" charset="0"/>
                <a:cs typeface="Arial" pitchFamily="34" charset="0"/>
              </a:rPr>
              <a:t>-If there is no equal indicator in the grade to which he/she is assigned, </a:t>
            </a:r>
            <a:r>
              <a:rPr lang="tr-TR" altLang="tr-TR" dirty="0">
                <a:solidFill>
                  <a:srgbClr val="FF3300"/>
                </a:solidFill>
                <a:latin typeface="Arial" pitchFamily="34" charset="0"/>
                <a:cs typeface="Arial" pitchFamily="34" charset="0"/>
              </a:rPr>
              <a:t>the indicator of the grade closest </a:t>
            </a:r>
            <a:r>
              <a:rPr lang="tr-TR" altLang="tr-TR" dirty="0">
                <a:latin typeface="Arial" pitchFamily="34" charset="0"/>
                <a:cs typeface="Arial" pitchFamily="34" charset="0"/>
              </a:rPr>
              <a:t>to his/her old indicator</a:t>
            </a:r>
            <a:r>
              <a:rPr lang="tr-TR" altLang="tr-TR" dirty="0">
                <a:latin typeface="Arial" pitchFamily="34" charset="0"/>
                <a:cs typeface="Arial" pitchFamily="34" charset="0"/>
              </a:rPr>
              <a:t>,</a:t>
            </a:r>
          </a:p>
          <a:p>
            <a:pPr marL="0" indent="0" algn="just" eaLnBrk="1" hangingPunct="1">
              <a:buFont typeface="Wingdings 2" panose="05020102010507070707" pitchFamily="18" charset="2"/>
              <a:buNone/>
              <a:defRPr/>
            </a:pPr>
            <a:r>
              <a:rPr lang="tr-TR" altLang="tr-TR" sz="2400" dirty="0">
                <a:latin typeface="Arial" pitchFamily="34" charset="0"/>
                <a:cs typeface="Arial" pitchFamily="34" charset="0"/>
              </a:rPr>
              <a:t>  receives the corresponding pension</a:t>
            </a:r>
            <a:r>
              <a:rPr lang="tr-TR" altLang="tr-TR" sz="2800" dirty="0">
                <a:latin typeface="Arial" pitchFamily="34" charset="0"/>
                <a:cs typeface="Arial" pitchFamily="34" charset="0"/>
              </a:rPr>
              <a:t>.</a:t>
            </a:r>
            <a:endParaRPr lang="tr-TR" altLang="tr-TR" sz="2400" dirty="0">
              <a:latin typeface="Arial" pitchFamily="34" charset="0"/>
              <a:cs typeface="Arial" pitchFamily="34" charset="0"/>
            </a:endParaRPr>
          </a:p>
        </p:txBody>
      </p:sp>
    </p:spTree>
  </p:cSld>
  <p:clrMapOvr>
    <a:masterClrMapping/>
  </p:clrMapOvr>
  <p:transition spd="med">
    <p:wipe dir="d"/>
    <p:sndAc>
      <p:stSnd>
        <p:snd r:embed="rId2" name="camera.wav"/>
      </p:stSnd>
    </p:sndAc>
  </p:transition>
</p:sld>
</file>

<file path=ppt/slides/slide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AB395CE-28A4-4DFA-AA4E-15B7DA50BC3B}"/>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0243" name="Rectangle 3">
            <a:extLst>
              <a:ext uri="{FF2B5EF4-FFF2-40B4-BE49-F238E27FC236}">
                <a16:creationId xmlns:a16="http://schemas.microsoft.com/office/drawing/2014/main" id="{E7A0CDAD-A617-4604-92D5-1D4DC80837F3}"/>
              </a:ext>
            </a:extLst>
          </p:cNvPr>
          <p:cNvSpPr>
            <a:spLocks noGrp="1"/>
          </p:cNvSpPr>
          <p:nvPr>
            <p:ph idx="1"/>
          </p:nvPr>
        </p:nvSpPr>
        <p:spPr>
          <a:xfrm>
            <a:off x="611188" y="1844675"/>
            <a:ext cx="7993062" cy="3744913"/>
          </a:xfrm>
        </p:spPr>
        <p:txBody>
          <a:bodyPr/>
          <a:lstStyle/>
          <a:p>
            <a:pPr algn="just" eaLnBrk="1" hangingPunct="1"/>
            <a:r>
              <a:rPr lang="tr-TR" altLang="tr-TR" sz="2400" b="1">
                <a:solidFill>
                  <a:srgbClr val="660066"/>
                </a:solidFill>
                <a:latin typeface="Arial" panose="020B0604020202020204" pitchFamily="34" charset="0"/>
                <a:cs typeface="Arial" panose="020B0604020202020204" pitchFamily="34" charset="0"/>
              </a:rPr>
              <a:t>Principle of clarity: </a:t>
            </a:r>
            <a:r>
              <a:rPr lang="tr-TR" altLang="tr-TR" sz="2400">
                <a:latin typeface="Arial" panose="020B0604020202020204" pitchFamily="34" charset="0"/>
                <a:cs typeface="Arial" panose="020B0604020202020204" pitchFamily="34" charset="0"/>
              </a:rPr>
              <a:t>An important feature of the Civil Servants Law in terms of financial provisions is </a:t>
            </a:r>
            <a:r>
              <a:rPr lang="tr-TR" altLang="tr-TR" sz="2400">
                <a:latin typeface="Arial" panose="020B0604020202020204" pitchFamily="34" charset="0"/>
                <a:cs typeface="Arial" panose="020B0604020202020204" pitchFamily="34" charset="0"/>
              </a:rPr>
              <a:t>the adoption of </a:t>
            </a:r>
            <a:r>
              <a:rPr lang="tr-TR" altLang="tr-TR" sz="2400" b="1">
                <a:solidFill>
                  <a:srgbClr val="006600"/>
                </a:solidFill>
                <a:latin typeface="Arial" panose="020B0604020202020204" pitchFamily="34" charset="0"/>
                <a:cs typeface="Arial" panose="020B0604020202020204" pitchFamily="34" charset="0"/>
              </a:rPr>
              <a:t>the principle of determining civil servants' salaries, raises and compensations with complete clarity</a:t>
            </a:r>
            <a:r>
              <a:rPr lang="tr-TR" altLang="tr-TR" sz="2400">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Accordingly, civil servants </a:t>
            </a:r>
            <a:r>
              <a:rPr lang="tr-TR" altLang="tr-TR" sz="2400" b="1" u="sng">
                <a:solidFill>
                  <a:srgbClr val="FF0000"/>
                </a:solidFill>
                <a:latin typeface="Arial" panose="020B0604020202020204" pitchFamily="34" charset="0"/>
                <a:cs typeface="Arial" panose="020B0604020202020204" pitchFamily="34" charset="0"/>
              </a:rPr>
              <a:t>cannot be paid </a:t>
            </a:r>
            <a:r>
              <a:rPr lang="tr-TR" altLang="tr-TR" sz="2400">
                <a:solidFill>
                  <a:srgbClr val="9933FF"/>
                </a:solidFill>
                <a:latin typeface="Arial" panose="020B0604020202020204" pitchFamily="34" charset="0"/>
                <a:cs typeface="Arial" panose="020B0604020202020204" pitchFamily="34" charset="0"/>
              </a:rPr>
              <a:t>any </a:t>
            </a:r>
            <a:r>
              <a:rPr lang="tr-TR" altLang="tr-TR" sz="2400" b="1" u="sng">
                <a:solidFill>
                  <a:srgbClr val="FF0000"/>
                </a:solidFill>
                <a:latin typeface="Arial" panose="020B0604020202020204" pitchFamily="34" charset="0"/>
                <a:cs typeface="Arial" panose="020B0604020202020204" pitchFamily="34" charset="0"/>
              </a:rPr>
              <a:t>remuneration or benefit </a:t>
            </a:r>
            <a:r>
              <a:rPr lang="tr-TR" altLang="tr-TR" sz="2400">
                <a:solidFill>
                  <a:srgbClr val="9933FF"/>
                </a:solidFill>
                <a:latin typeface="Arial" panose="020B0604020202020204" pitchFamily="34" charset="0"/>
                <a:cs typeface="Arial" panose="020B0604020202020204" pitchFamily="34" charset="0"/>
              </a:rPr>
              <a:t>other than the financial rights recognized in the relevant laws and collective agreements</a:t>
            </a:r>
            <a:r>
              <a:rPr lang="tr-TR" altLang="tr-TR" sz="2400" b="1" u="sng">
                <a:solidFill>
                  <a:srgbClr val="FF0000"/>
                </a:solidFill>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Thus, the principle of clarity in wages is intended to be established.</a:t>
            </a:r>
          </a:p>
        </p:txBody>
      </p:sp>
    </p:spTree>
  </p:cSld>
  <p:clrMapOvr>
    <a:masterClrMapping/>
  </p:clrMapOvr>
  <p:transition spd="med">
    <p:wipe dir="d"/>
    <p:sndAc>
      <p:stSnd>
        <p:snd r:embed="rId2" name="camera.wav"/>
      </p:stSnd>
    </p:sndAc>
  </p:transition>
</p:sld>
</file>

<file path=ppt/slides/slide4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2F6E1EA7-6297-4C37-9A7F-0E62572B3E87}"/>
              </a:ext>
            </a:extLst>
          </p:cNvPr>
          <p:cNvSpPr>
            <a:spLocks noGrp="1"/>
          </p:cNvSpPr>
          <p:nvPr>
            <p:ph type="title"/>
          </p:nvPr>
        </p:nvSpPr>
        <p:spPr>
          <a:xfrm>
            <a:off x="395288" y="9429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Salary to be given in the Change of Degree </a:t>
            </a:r>
            <a:endParaRPr lang="tr-TR" sz="3600" dirty="0">
              <a:solidFill>
                <a:srgbClr val="FF0000"/>
              </a:solidFill>
              <a:effectLst>
                <a:outerShdw blurRad="38100" dist="38100" dir="2700000" algn="tl">
                  <a:srgbClr val="000000">
                    <a:alpha val="43137"/>
                  </a:srgbClr>
                </a:outerShdw>
              </a:effectLst>
            </a:endParaRPr>
          </a:p>
        </p:txBody>
      </p:sp>
      <p:sp>
        <p:nvSpPr>
          <p:cNvPr id="47107" name="Rectangle 3">
            <a:extLst>
              <a:ext uri="{FF2B5EF4-FFF2-40B4-BE49-F238E27FC236}">
                <a16:creationId xmlns:a16="http://schemas.microsoft.com/office/drawing/2014/main" id="{879656ED-13CA-401D-95EE-7B802D1105C6}"/>
              </a:ext>
            </a:extLst>
          </p:cNvPr>
          <p:cNvSpPr>
            <a:spLocks noGrp="1"/>
          </p:cNvSpPr>
          <p:nvPr>
            <p:ph idx="1"/>
          </p:nvPr>
        </p:nvSpPr>
        <p:spPr>
          <a:xfrm>
            <a:off x="611188" y="1989138"/>
            <a:ext cx="7921625" cy="4518025"/>
          </a:xfrm>
        </p:spPr>
        <p:txBody>
          <a:bodyPr/>
          <a:lstStyle/>
          <a:p>
            <a:pPr algn="just" eaLnBrk="1" hangingPunct="1"/>
            <a:r>
              <a:rPr lang="tr-TR" altLang="tr-TR" sz="2400">
                <a:latin typeface="Arial" panose="020B0604020202020204" pitchFamily="34" charset="0"/>
                <a:cs typeface="Arial" panose="020B0604020202020204" pitchFamily="34" charset="0"/>
              </a:rPr>
              <a:t>In the case of promotion or appointment to lower grades, the civil servant </a:t>
            </a:r>
            <a:r>
              <a:rPr lang="tr-TR" altLang="tr-TR" sz="2400">
                <a:latin typeface="Arial" panose="020B0604020202020204" pitchFamily="34" charset="0"/>
                <a:cs typeface="Arial" panose="020B0604020202020204" pitchFamily="34" charset="0"/>
              </a:rPr>
              <a:t>shall receive the salary of the grade he/she has earned in accordance with Article 161 as </a:t>
            </a:r>
            <a:r>
              <a:rPr lang="tr-TR" altLang="tr-TR" sz="2400">
                <a:solidFill>
                  <a:srgbClr val="9933FF"/>
                </a:solidFill>
                <a:latin typeface="Arial" panose="020B0604020202020204" pitchFamily="34" charset="0"/>
                <a:cs typeface="Arial" panose="020B0604020202020204" pitchFamily="34" charset="0"/>
              </a:rPr>
              <a:t>of the beginning of the month following the date on which </a:t>
            </a:r>
            <a:r>
              <a:rPr lang="tr-TR" altLang="tr-TR" sz="2400">
                <a:latin typeface="Arial" panose="020B0604020202020204" pitchFamily="34" charset="0"/>
                <a:cs typeface="Arial" panose="020B0604020202020204" pitchFamily="34" charset="0"/>
              </a:rPr>
              <a:t>he/she </a:t>
            </a:r>
            <a:r>
              <a:rPr lang="tr-TR" altLang="tr-TR" sz="2400">
                <a:solidFill>
                  <a:srgbClr val="9933FF"/>
                </a:solidFill>
                <a:latin typeface="Arial" panose="020B0604020202020204" pitchFamily="34" charset="0"/>
                <a:cs typeface="Arial" panose="020B0604020202020204" pitchFamily="34" charset="0"/>
              </a:rPr>
              <a:t>starts to work </a:t>
            </a:r>
            <a:r>
              <a:rPr lang="tr-TR" altLang="tr-TR" sz="2400">
                <a:latin typeface="Arial" panose="020B0604020202020204" pitchFamily="34" charset="0"/>
                <a:cs typeface="Arial" panose="020B0604020202020204" pitchFamily="34" charset="0"/>
              </a:rPr>
              <a:t>in the grade to which he/she has been promoted or appointed</a:t>
            </a:r>
            <a:r>
              <a:rPr lang="tr-TR" altLang="tr-TR" sz="2400">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However, in the event that there is no change in the nature of the duty being carried out, </a:t>
            </a:r>
            <a:r>
              <a:rPr lang="tr-TR" altLang="tr-TR" sz="2400">
                <a:latin typeface="Arial" panose="020B0604020202020204" pitchFamily="34" charset="0"/>
                <a:cs typeface="Arial" panose="020B0604020202020204" pitchFamily="34" charset="0"/>
              </a:rPr>
              <a:t>he/she shall receive the grade salary of this grade according to Article 161 </a:t>
            </a:r>
            <a:r>
              <a:rPr lang="tr-TR" altLang="tr-TR" sz="2400">
                <a:solidFill>
                  <a:srgbClr val="006600"/>
                </a:solidFill>
                <a:latin typeface="Arial" panose="020B0604020202020204" pitchFamily="34" charset="0"/>
                <a:cs typeface="Arial" panose="020B0604020202020204" pitchFamily="34" charset="0"/>
              </a:rPr>
              <a:t>as of the beginning of the month following the validity date of the approval </a:t>
            </a:r>
            <a:r>
              <a:rPr lang="tr-TR" altLang="tr-TR" sz="2400">
                <a:latin typeface="Arial" panose="020B0604020202020204" pitchFamily="34" charset="0"/>
                <a:cs typeface="Arial" panose="020B0604020202020204" pitchFamily="34" charset="0"/>
              </a:rPr>
              <a:t>regarding the degree promotion</a:t>
            </a:r>
            <a:r>
              <a:rPr lang="tr-TR" altLang="tr-TR" sz="2400">
                <a:latin typeface="Arial" panose="020B0604020202020204" pitchFamily="34" charset="0"/>
                <a:cs typeface="Arial" panose="020B0604020202020204" pitchFamily="34" charset="0"/>
              </a:rPr>
              <a:t>. </a:t>
            </a: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BE962C4D-3044-4DDF-A065-57AFCCA00A1B}"/>
              </a:ext>
            </a:extLst>
          </p:cNvPr>
          <p:cNvSpPr>
            <a:spLocks noGrp="1"/>
          </p:cNvSpPr>
          <p:nvPr>
            <p:ph type="title"/>
          </p:nvPr>
        </p:nvSpPr>
        <p:spPr>
          <a:xfrm>
            <a:off x="395288" y="1338263"/>
            <a:ext cx="8229600" cy="650875"/>
          </a:xfrm>
        </p:spPr>
        <p:txBody>
          <a:bodyPr/>
          <a:lstStyle/>
          <a:p>
            <a:pPr algn="ctr" eaLnBrk="1" hangingPunct="1">
              <a:defRPr/>
            </a:pPr>
            <a:r>
              <a:rPr lang="tr-TR" altLang="tr-TR" sz="2800" b="1" dirty="0">
                <a:solidFill>
                  <a:srgbClr val="FF0000"/>
                </a:solidFill>
                <a:effectLst>
                  <a:outerShdw blurRad="38100" dist="38100" dir="2700000" algn="tl">
                    <a:srgbClr val="000000">
                      <a:alpha val="43137"/>
                    </a:srgbClr>
                  </a:outerShdw>
                </a:effectLst>
                <a:latin typeface="Arial" pitchFamily="34" charset="0"/>
                <a:cs typeface="Arial" pitchFamily="34" charset="0"/>
              </a:rPr>
              <a:t>Entitlement to Monthly Pension in Step Progression</a:t>
            </a:r>
            <a:endParaRPr lang="tr-TR" sz="2800" b="1" dirty="0">
              <a:solidFill>
                <a:srgbClr val="FF0000"/>
              </a:solidFill>
              <a:effectLst>
                <a:outerShdw blurRad="38100" dist="38100" dir="2700000" algn="tl">
                  <a:srgbClr val="000000">
                    <a:alpha val="43137"/>
                  </a:srgbClr>
                </a:outerShdw>
              </a:effectLst>
            </a:endParaRPr>
          </a:p>
        </p:txBody>
      </p:sp>
      <p:sp>
        <p:nvSpPr>
          <p:cNvPr id="48131" name="Rectangle 3">
            <a:extLst>
              <a:ext uri="{FF2B5EF4-FFF2-40B4-BE49-F238E27FC236}">
                <a16:creationId xmlns:a16="http://schemas.microsoft.com/office/drawing/2014/main" id="{CC825991-00A6-4985-99CB-64A6D0D4B4A3}"/>
              </a:ext>
            </a:extLst>
          </p:cNvPr>
          <p:cNvSpPr>
            <a:spLocks noGrp="1"/>
          </p:cNvSpPr>
          <p:nvPr>
            <p:ph idx="1"/>
          </p:nvPr>
        </p:nvSpPr>
        <p:spPr>
          <a:xfrm>
            <a:off x="611188" y="2565400"/>
            <a:ext cx="7921625" cy="2590800"/>
          </a:xfrm>
        </p:spPr>
        <p:txBody>
          <a:bodyPr/>
          <a:lstStyle/>
          <a:p>
            <a:pPr algn="just" eaLnBrk="1" hangingPunct="1"/>
            <a:r>
              <a:rPr lang="tr-TR" altLang="tr-TR" sz="2400">
                <a:latin typeface="Arial" panose="020B0604020202020204" pitchFamily="34" charset="0"/>
                <a:cs typeface="Arial" panose="020B0604020202020204" pitchFamily="34" charset="0"/>
              </a:rPr>
              <a:t>Entitlement to a pension at step progression: </a:t>
            </a:r>
          </a:p>
          <a:p>
            <a:pPr marL="393700" lvl="1" indent="0" algn="just" eaLnBrk="1" hangingPunct="1">
              <a:buFont typeface="Wingdings 2" panose="05020102010507070707" pitchFamily="18" charset="2"/>
              <a:buNone/>
            </a:pPr>
            <a:r>
              <a:rPr lang="tr-TR" altLang="tr-TR" sz="2200">
                <a:latin typeface="Arial" panose="020B0604020202020204" pitchFamily="34" charset="0"/>
                <a:cs typeface="Arial" panose="020B0604020202020204" pitchFamily="34" charset="0"/>
              </a:rPr>
              <a:t>-The employee </a:t>
            </a:r>
            <a:r>
              <a:rPr lang="tr-TR" altLang="tr-TR" sz="2200">
                <a:latin typeface="Arial" panose="020B0604020202020204" pitchFamily="34" charset="0"/>
                <a:cs typeface="Arial" panose="020B0604020202020204" pitchFamily="34" charset="0"/>
              </a:rPr>
              <a:t>shall be entitled to the pension of the next step of the same grade </a:t>
            </a:r>
            <a:r>
              <a:rPr lang="tr-TR" altLang="tr-TR" sz="2200" b="1" u="sng">
                <a:solidFill>
                  <a:srgbClr val="006600"/>
                </a:solidFill>
                <a:latin typeface="Arial" panose="020B0604020202020204" pitchFamily="34" charset="0"/>
                <a:cs typeface="Arial" panose="020B0604020202020204" pitchFamily="34" charset="0"/>
              </a:rPr>
              <a:t>as of the beginning of the month following the date on which he/she is entitled to </a:t>
            </a:r>
            <a:r>
              <a:rPr lang="tr-TR" altLang="tr-TR" sz="2200">
                <a:latin typeface="Arial" panose="020B0604020202020204" pitchFamily="34" charset="0"/>
                <a:cs typeface="Arial" panose="020B0604020202020204" pitchFamily="34" charset="0"/>
              </a:rPr>
              <a:t>this </a:t>
            </a:r>
            <a:r>
              <a:rPr lang="tr-TR" altLang="tr-TR" sz="2200" b="1" u="sng">
                <a:solidFill>
                  <a:srgbClr val="006600"/>
                </a:solidFill>
                <a:latin typeface="Arial" panose="020B0604020202020204" pitchFamily="34" charset="0"/>
                <a:cs typeface="Arial" panose="020B0604020202020204" pitchFamily="34" charset="0"/>
              </a:rPr>
              <a:t>advancement</a:t>
            </a:r>
            <a:r>
              <a:rPr lang="tr-TR" altLang="tr-TR" sz="2200">
                <a:latin typeface="Arial" panose="020B0604020202020204" pitchFamily="34" charset="0"/>
                <a:cs typeface="Arial" panose="020B0604020202020204" pitchFamily="34" charset="0"/>
              </a:rPr>
              <a:t>.</a:t>
            </a:r>
          </a:p>
        </p:txBody>
      </p:sp>
    </p:spTree>
  </p:cSld>
  <p:clrMapOvr>
    <a:masterClrMapping/>
  </p:clrMapOvr>
  <p:transition spd="med">
    <p:wipe dir="d"/>
    <p:sndAc>
      <p:stSnd>
        <p:snd r:embed="rId2" name="camera.wav"/>
      </p:stSnd>
    </p:sndAc>
  </p:transition>
</p:sld>
</file>

<file path=ppt/slides/slide4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4B865EE-0F46-4229-AAEA-81AC0A85AD87}"/>
              </a:ext>
            </a:extLst>
          </p:cNvPr>
          <p:cNvSpPr>
            <a:spLocks noGrp="1"/>
          </p:cNvSpPr>
          <p:nvPr>
            <p:ph type="title"/>
          </p:nvPr>
        </p:nvSpPr>
        <p:spPr>
          <a:xfrm>
            <a:off x="539750" y="1290638"/>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Eligibility for Monthly Pension in Open Appointment</a:t>
            </a:r>
            <a:endParaRPr lang="tr-TR" sz="3600" dirty="0">
              <a:solidFill>
                <a:srgbClr val="FF0000"/>
              </a:solidFill>
              <a:effectLst>
                <a:outerShdw blurRad="38100" dist="38100" dir="2700000" algn="tl">
                  <a:srgbClr val="000000">
                    <a:alpha val="43137"/>
                  </a:srgbClr>
                </a:outerShdw>
              </a:effectLst>
            </a:endParaRPr>
          </a:p>
        </p:txBody>
      </p:sp>
      <p:sp>
        <p:nvSpPr>
          <p:cNvPr id="49155" name="Rectangle 3">
            <a:extLst>
              <a:ext uri="{FF2B5EF4-FFF2-40B4-BE49-F238E27FC236}">
                <a16:creationId xmlns:a16="http://schemas.microsoft.com/office/drawing/2014/main" id="{DFF3E6E8-FC79-4A37-B6CE-1E7294C5A4F8}"/>
              </a:ext>
            </a:extLst>
          </p:cNvPr>
          <p:cNvSpPr>
            <a:spLocks noGrp="1"/>
          </p:cNvSpPr>
          <p:nvPr>
            <p:ph idx="1"/>
          </p:nvPr>
        </p:nvSpPr>
        <p:spPr>
          <a:xfrm>
            <a:off x="755650" y="2636838"/>
            <a:ext cx="8137525" cy="2087562"/>
          </a:xfrm>
        </p:spPr>
        <p:txBody>
          <a:bodyPr/>
          <a:lstStyle/>
          <a:p>
            <a:pPr algn="just" eaLnBrk="1" hangingPunct="1"/>
            <a:r>
              <a:rPr lang="tr-TR" altLang="tr-TR" sz="2400">
                <a:latin typeface="Arial" panose="020B0604020202020204" pitchFamily="34" charset="0"/>
                <a:cs typeface="Arial" panose="020B0604020202020204" pitchFamily="34" charset="0"/>
              </a:rPr>
              <a:t>Those who are appointed to a position as a candidate or permanent civil servant </a:t>
            </a:r>
            <a:r>
              <a:rPr lang="tr-TR" altLang="tr-TR" sz="2400" b="1">
                <a:solidFill>
                  <a:srgbClr val="006600"/>
                </a:solidFill>
                <a:latin typeface="Arial" panose="020B0604020202020204" pitchFamily="34" charset="0"/>
                <a:cs typeface="Arial" panose="020B0604020202020204" pitchFamily="34" charset="0"/>
              </a:rPr>
              <a:t>are entitled to a pension from </a:t>
            </a:r>
            <a:r>
              <a:rPr lang="tr-TR" altLang="tr-TR" sz="2400" b="1" u="sng">
                <a:solidFill>
                  <a:srgbClr val="006600"/>
                </a:solidFill>
                <a:latin typeface="Arial" panose="020B0604020202020204" pitchFamily="34" charset="0"/>
                <a:cs typeface="Arial" panose="020B0604020202020204" pitchFamily="34" charset="0"/>
              </a:rPr>
              <a:t>the day they take office</a:t>
            </a:r>
            <a:r>
              <a:rPr lang="tr-TR" altLang="tr-TR" sz="2400">
                <a:latin typeface="Arial" panose="020B0604020202020204" pitchFamily="34" charset="0"/>
                <a:cs typeface="Arial" panose="020B0604020202020204" pitchFamily="34" charset="0"/>
              </a:rPr>
              <a:t>. </a:t>
            </a:r>
          </a:p>
          <a:p>
            <a:pPr eaLnBrk="1" hangingPunct="1"/>
            <a:r>
              <a:rPr lang="tr-TR" altLang="tr-TR" sz="2400" b="1">
                <a:solidFill>
                  <a:srgbClr val="FF0000"/>
                </a:solidFill>
                <a:latin typeface="Arial" panose="020B0604020202020204" pitchFamily="34" charset="0"/>
                <a:cs typeface="Arial" panose="020B0604020202020204" pitchFamily="34" charset="0"/>
              </a:rPr>
              <a:t>In this way, the first month's salary is paid at the end of the month on the basis of days.</a:t>
            </a:r>
            <a:endParaRPr lang="tr-TR" altLang="tr-TR" sz="2800" b="1">
              <a:solidFill>
                <a:srgbClr val="FF0000"/>
              </a:solidFill>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79BAB141-0D89-4FF9-AD8B-F24EEAE1DF1C}"/>
              </a:ext>
            </a:extLst>
          </p:cNvPr>
          <p:cNvSpPr>
            <a:spLocks noGrp="1"/>
          </p:cNvSpPr>
          <p:nvPr>
            <p:ph type="title"/>
          </p:nvPr>
        </p:nvSpPr>
        <p:spPr>
          <a:xfrm>
            <a:off x="395288" y="1052513"/>
            <a:ext cx="8229600" cy="1084262"/>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Officers who are reassigned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Salaries </a:t>
            </a:r>
            <a:endParaRPr lang="tr-TR" sz="3600" dirty="0">
              <a:solidFill>
                <a:srgbClr val="FF0000"/>
              </a:solidFill>
              <a:effectLst>
                <a:outerShdw blurRad="38100" dist="38100" dir="2700000" algn="tl">
                  <a:srgbClr val="000000">
                    <a:alpha val="43137"/>
                  </a:srgbClr>
                </a:outerShdw>
              </a:effectLst>
            </a:endParaRPr>
          </a:p>
        </p:txBody>
      </p:sp>
      <p:sp>
        <p:nvSpPr>
          <p:cNvPr id="50179" name="Rectangle 3">
            <a:extLst>
              <a:ext uri="{FF2B5EF4-FFF2-40B4-BE49-F238E27FC236}">
                <a16:creationId xmlns:a16="http://schemas.microsoft.com/office/drawing/2014/main" id="{F344D4B6-C035-474A-B368-E9FBB3C9046D}"/>
              </a:ext>
            </a:extLst>
          </p:cNvPr>
          <p:cNvSpPr>
            <a:spLocks noGrp="1"/>
          </p:cNvSpPr>
          <p:nvPr>
            <p:ph idx="1"/>
          </p:nvPr>
        </p:nvSpPr>
        <p:spPr>
          <a:xfrm>
            <a:off x="611188" y="2492375"/>
            <a:ext cx="7921625" cy="3871913"/>
          </a:xfrm>
        </p:spPr>
        <p:txBody>
          <a:bodyPr/>
          <a:lstStyle/>
          <a:p>
            <a:pPr algn="just" eaLnBrk="1" hangingPunct="1"/>
            <a:r>
              <a:rPr lang="tr-TR" altLang="tr-TR" sz="2400">
                <a:latin typeface="Arial" panose="020B0604020202020204" pitchFamily="34" charset="0"/>
                <a:cs typeface="Arial" panose="020B0604020202020204" pitchFamily="34" charset="0"/>
              </a:rPr>
              <a:t>The salaries of civil servants who are transferred to positions elsewhere and who start work in their new positions within the period specified in the Civil Servants Law </a:t>
            </a:r>
            <a:r>
              <a:rPr lang="tr-TR" altLang="tr-TR" sz="2400" b="1" u="sng">
                <a:solidFill>
                  <a:srgbClr val="9933FF"/>
                </a:solidFill>
                <a:latin typeface="Arial" panose="020B0604020202020204" pitchFamily="34" charset="0"/>
                <a:cs typeface="Arial" panose="020B0604020202020204" pitchFamily="34" charset="0"/>
              </a:rPr>
              <a:t>shall be paid </a:t>
            </a:r>
            <a:r>
              <a:rPr lang="tr-TR" altLang="tr-TR" sz="2400">
                <a:latin typeface="Arial" panose="020B0604020202020204" pitchFamily="34" charset="0"/>
                <a:cs typeface="Arial" panose="020B0604020202020204" pitchFamily="34" charset="0"/>
              </a:rPr>
              <a:t>in </a:t>
            </a:r>
            <a:r>
              <a:rPr lang="tr-TR" altLang="tr-TR" sz="2400" b="1" u="sng">
                <a:solidFill>
                  <a:srgbClr val="FF0000"/>
                </a:solidFill>
                <a:latin typeface="Arial" panose="020B0604020202020204" pitchFamily="34" charset="0"/>
                <a:cs typeface="Arial" panose="020B0604020202020204" pitchFamily="34" charset="0"/>
              </a:rPr>
              <a:t>their new positions </a:t>
            </a:r>
            <a:r>
              <a:rPr lang="tr-TR" altLang="tr-TR" sz="2400" b="1" u="sng">
                <a:solidFill>
                  <a:srgbClr val="9933FF"/>
                </a:solidFill>
                <a:latin typeface="Arial" panose="020B0604020202020204" pitchFamily="34" charset="0"/>
                <a:cs typeface="Arial" panose="020B0604020202020204" pitchFamily="34" charset="0"/>
              </a:rPr>
              <a:t>as of the beginning of the month following their start date</a:t>
            </a:r>
            <a:r>
              <a:rPr lang="tr-TR" altLang="tr-TR" sz="2400" b="1" u="sng">
                <a:solidFill>
                  <a:srgbClr val="9933FF"/>
                </a:solidFill>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Their salaries for the period between the date of notification of their appointment orders and the date they are entitled to salary in their new positions </a:t>
            </a:r>
            <a:r>
              <a:rPr lang="tr-TR" altLang="tr-TR" sz="2400">
                <a:latin typeface="Arial" panose="020B0604020202020204" pitchFamily="34" charset="0"/>
                <a:cs typeface="Arial" panose="020B0604020202020204" pitchFamily="34" charset="0"/>
              </a:rPr>
              <a:t>shall be covered </a:t>
            </a:r>
            <a:r>
              <a:rPr lang="tr-TR" altLang="tr-TR" sz="2400" b="1">
                <a:solidFill>
                  <a:srgbClr val="006600"/>
                </a:solidFill>
                <a:latin typeface="Arial" panose="020B0604020202020204" pitchFamily="34" charset="0"/>
                <a:cs typeface="Arial" panose="020B0604020202020204" pitchFamily="34" charset="0"/>
              </a:rPr>
              <a:t>from the staff savings in their new positions</a:t>
            </a:r>
            <a:r>
              <a:rPr lang="tr-TR" altLang="tr-TR" sz="2400">
                <a:latin typeface="Arial" panose="020B0604020202020204" pitchFamily="34" charset="0"/>
                <a:cs typeface="Arial" panose="020B0604020202020204" pitchFamily="34" charset="0"/>
              </a:rPr>
              <a:t>. </a:t>
            </a:r>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6F04BD73-8242-484F-9C91-F02D17A701DF}"/>
              </a:ext>
            </a:extLst>
          </p:cNvPr>
          <p:cNvSpPr>
            <a:spLocks noGrp="1"/>
          </p:cNvSpPr>
          <p:nvPr>
            <p:ph type="title"/>
          </p:nvPr>
        </p:nvSpPr>
        <p:spPr>
          <a:xfrm>
            <a:off x="395288" y="1238250"/>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Officers who are reassigned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Salaries </a:t>
            </a:r>
            <a:endParaRPr lang="tr-TR" sz="3600" dirty="0">
              <a:solidFill>
                <a:srgbClr val="FF0000"/>
              </a:solidFill>
              <a:effectLst>
                <a:outerShdw blurRad="38100" dist="38100" dir="2700000" algn="tl">
                  <a:srgbClr val="000000">
                    <a:alpha val="43137"/>
                  </a:srgbClr>
                </a:outerShdw>
              </a:effectLst>
            </a:endParaRPr>
          </a:p>
        </p:txBody>
      </p:sp>
      <p:sp>
        <p:nvSpPr>
          <p:cNvPr id="51203" name="Rectangle 3">
            <a:extLst>
              <a:ext uri="{FF2B5EF4-FFF2-40B4-BE49-F238E27FC236}">
                <a16:creationId xmlns:a16="http://schemas.microsoft.com/office/drawing/2014/main" id="{DAA9B683-4B0B-433A-B1A3-A7443965D515}"/>
              </a:ext>
            </a:extLst>
          </p:cNvPr>
          <p:cNvSpPr>
            <a:spLocks noGrp="1"/>
          </p:cNvSpPr>
          <p:nvPr>
            <p:ph idx="1"/>
          </p:nvPr>
        </p:nvSpPr>
        <p:spPr>
          <a:xfrm>
            <a:off x="611188" y="2420938"/>
            <a:ext cx="7921625" cy="3006725"/>
          </a:xfrm>
        </p:spPr>
        <p:txBody>
          <a:bodyPr/>
          <a:lstStyle/>
          <a:p>
            <a:pPr algn="just" eaLnBrk="1" hangingPunct="1"/>
            <a:r>
              <a:rPr lang="tr-TR" altLang="tr-TR" sz="2400">
                <a:latin typeface="Arial" panose="020B0604020202020204" pitchFamily="34" charset="0"/>
                <a:cs typeface="Arial" panose="020B0604020202020204" pitchFamily="34" charset="0"/>
              </a:rPr>
              <a:t>The salaries of the civil servants appointed to other institutions through relocation </a:t>
            </a:r>
            <a:r>
              <a:rPr lang="tr-TR" altLang="tr-TR" sz="2400" b="1">
                <a:solidFill>
                  <a:srgbClr val="006600"/>
                </a:solidFill>
                <a:latin typeface="Arial" panose="020B0604020202020204" pitchFamily="34" charset="0"/>
                <a:cs typeface="Arial" panose="020B0604020202020204" pitchFamily="34" charset="0"/>
              </a:rPr>
              <a:t>shall be paid </a:t>
            </a:r>
            <a:r>
              <a:rPr lang="tr-TR" altLang="tr-TR" sz="2400" b="1" u="sng">
                <a:solidFill>
                  <a:srgbClr val="006600"/>
                </a:solidFill>
                <a:latin typeface="Arial" panose="020B0604020202020204" pitchFamily="34" charset="0"/>
                <a:cs typeface="Arial" panose="020B0604020202020204" pitchFamily="34" charset="0"/>
              </a:rPr>
              <a:t>by their new institutions </a:t>
            </a:r>
            <a:r>
              <a:rPr lang="tr-TR" altLang="tr-TR" sz="2400" b="1">
                <a:solidFill>
                  <a:srgbClr val="006600"/>
                </a:solidFill>
                <a:latin typeface="Arial" panose="020B0604020202020204" pitchFamily="34" charset="0"/>
                <a:cs typeface="Arial" panose="020B0604020202020204" pitchFamily="34" charset="0"/>
              </a:rPr>
              <a:t>as of the date of notification of the transfer orders </a:t>
            </a:r>
            <a:r>
              <a:rPr lang="tr-TR" altLang="tr-TR" sz="2400">
                <a:latin typeface="Arial" panose="020B0604020202020204" pitchFamily="34" charset="0"/>
                <a:cs typeface="Arial" panose="020B0604020202020204" pitchFamily="34" charset="0"/>
              </a:rPr>
              <a:t>and no settlement shall be made between the institutions for the salaries they previously received.</a:t>
            </a:r>
          </a:p>
          <a:p>
            <a:pPr eaLnBrk="1" hangingPunct="1"/>
            <a:endParaRPr lang="tr-TR" altLang="tr-TR" sz="2400">
              <a:latin typeface="Arial" panose="020B0604020202020204" pitchFamily="34" charset="0"/>
              <a:cs typeface="Arial" panose="020B0604020202020204" pitchFamily="34" charset="0"/>
            </a:endParaRP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96A4AAF-3C0F-4BCA-9339-098B891A0DC7}"/>
              </a:ext>
            </a:extLst>
          </p:cNvPr>
          <p:cNvSpPr>
            <a:spLocks noGrp="1"/>
          </p:cNvSpPr>
          <p:nvPr>
            <p:ph type="title"/>
          </p:nvPr>
        </p:nvSpPr>
        <p:spPr>
          <a:xfrm>
            <a:off x="611188" y="1268413"/>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Salaries of Civil Servants who have been transferred while on leave or temporary duty</a:t>
            </a:r>
            <a:endParaRPr lang="tr-TR" sz="3600" dirty="0">
              <a:solidFill>
                <a:srgbClr val="FF0000"/>
              </a:solidFill>
              <a:effectLst>
                <a:outerShdw blurRad="38100" dist="38100" dir="2700000" algn="tl">
                  <a:srgbClr val="000000">
                    <a:alpha val="43137"/>
                  </a:srgbClr>
                </a:outerShdw>
              </a:effectLst>
            </a:endParaRPr>
          </a:p>
        </p:txBody>
      </p:sp>
      <p:sp>
        <p:nvSpPr>
          <p:cNvPr id="52227" name="Rectangle 3">
            <a:extLst>
              <a:ext uri="{FF2B5EF4-FFF2-40B4-BE49-F238E27FC236}">
                <a16:creationId xmlns:a16="http://schemas.microsoft.com/office/drawing/2014/main" id="{B8563150-EB8D-48F6-BDDB-9EE77DF81954}"/>
              </a:ext>
            </a:extLst>
          </p:cNvPr>
          <p:cNvSpPr>
            <a:spLocks noGrp="1"/>
          </p:cNvSpPr>
          <p:nvPr>
            <p:ph idx="1"/>
          </p:nvPr>
        </p:nvSpPr>
        <p:spPr>
          <a:xfrm>
            <a:off x="611188" y="2781300"/>
            <a:ext cx="7921625" cy="2447925"/>
          </a:xfrm>
        </p:spPr>
        <p:txBody>
          <a:bodyPr/>
          <a:lstStyle/>
          <a:p>
            <a:pPr algn="just" eaLnBrk="1" hangingPunct="1"/>
            <a:r>
              <a:rPr lang="tr-TR" altLang="tr-TR" sz="2400">
                <a:latin typeface="Arial" panose="020B0604020202020204" pitchFamily="34" charset="0"/>
                <a:cs typeface="Arial" panose="020B0604020202020204" pitchFamily="34" charset="0"/>
              </a:rPr>
              <a:t>The salaries of civil servants whose main duty station is changed while they are on legal leave or on temporary duty </a:t>
            </a:r>
            <a:r>
              <a:rPr lang="tr-TR" altLang="tr-TR" sz="2400">
                <a:latin typeface="Arial" panose="020B0604020202020204" pitchFamily="34" charset="0"/>
                <a:cs typeface="Arial" panose="020B0604020202020204" pitchFamily="34" charset="0"/>
              </a:rPr>
              <a:t>shall be paid </a:t>
            </a:r>
            <a:r>
              <a:rPr lang="tr-TR" altLang="tr-TR" sz="2400" b="1">
                <a:solidFill>
                  <a:srgbClr val="CC3399"/>
                </a:solidFill>
                <a:latin typeface="Arial" panose="020B0604020202020204" pitchFamily="34" charset="0"/>
                <a:cs typeface="Arial" panose="020B0604020202020204" pitchFamily="34" charset="0"/>
              </a:rPr>
              <a:t>from the staff savings in their former duty stations </a:t>
            </a:r>
            <a:r>
              <a:rPr lang="tr-TR" altLang="tr-TR" sz="2400" b="1" u="sng">
                <a:solidFill>
                  <a:srgbClr val="CC3399"/>
                </a:solidFill>
                <a:latin typeface="Arial" panose="020B0604020202020204" pitchFamily="34" charset="0"/>
                <a:cs typeface="Arial" panose="020B0604020202020204" pitchFamily="34" charset="0"/>
              </a:rPr>
              <a:t>until the end of </a:t>
            </a:r>
            <a:r>
              <a:rPr lang="tr-TR" altLang="tr-TR" sz="2400" b="1">
                <a:solidFill>
                  <a:srgbClr val="CC3399"/>
                </a:solidFill>
                <a:latin typeface="Arial" panose="020B0604020202020204" pitchFamily="34" charset="0"/>
                <a:cs typeface="Arial" panose="020B0604020202020204" pitchFamily="34" charset="0"/>
              </a:rPr>
              <a:t>the leave or temporary duty</a:t>
            </a:r>
            <a:r>
              <a:rPr lang="tr-TR" altLang="tr-TR" sz="2400">
                <a:latin typeface="Arial" panose="020B0604020202020204" pitchFamily="34" charset="0"/>
                <a:cs typeface="Arial" panose="020B0604020202020204" pitchFamily="34" charset="0"/>
              </a:rPr>
              <a:t>.</a:t>
            </a:r>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F7CD7213-9CEA-460C-8FFC-0FF3D8A47D71}"/>
              </a:ext>
            </a:extLst>
          </p:cNvPr>
          <p:cNvSpPr>
            <a:spLocks noGrp="1"/>
          </p:cNvSpPr>
          <p:nvPr>
            <p:ph type="title"/>
          </p:nvPr>
        </p:nvSpPr>
        <p:spPr>
          <a:xfrm>
            <a:off x="323850" y="1125538"/>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Treasurer and Treasurer's Trusts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Transfer Periods and Salaries</a:t>
            </a:r>
            <a:endParaRPr lang="tr-TR" sz="3600" dirty="0">
              <a:solidFill>
                <a:srgbClr val="FF0000"/>
              </a:solidFill>
              <a:effectLst>
                <a:outerShdw blurRad="38100" dist="38100" dir="2700000" algn="tl">
                  <a:srgbClr val="000000">
                    <a:alpha val="43137"/>
                  </a:srgbClr>
                </a:outerShdw>
              </a:effectLst>
            </a:endParaRPr>
          </a:p>
        </p:txBody>
      </p:sp>
      <p:sp>
        <p:nvSpPr>
          <p:cNvPr id="53251" name="Rectangle 3">
            <a:extLst>
              <a:ext uri="{FF2B5EF4-FFF2-40B4-BE49-F238E27FC236}">
                <a16:creationId xmlns:a16="http://schemas.microsoft.com/office/drawing/2014/main" id="{3FD139A5-65DA-4E4E-AC44-FFA0166C90DF}"/>
              </a:ext>
            </a:extLst>
          </p:cNvPr>
          <p:cNvSpPr>
            <a:spLocks noGrp="1"/>
          </p:cNvSpPr>
          <p:nvPr>
            <p:ph idx="1"/>
          </p:nvPr>
        </p:nvSpPr>
        <p:spPr>
          <a:xfrm>
            <a:off x="611188" y="2420938"/>
            <a:ext cx="7921625" cy="2808287"/>
          </a:xfrm>
        </p:spPr>
        <p:txBody>
          <a:bodyPr/>
          <a:lstStyle/>
          <a:p>
            <a:pPr algn="just" eaLnBrk="1" hangingPunct="1"/>
            <a:r>
              <a:rPr lang="tr-TR" altLang="tr-TR" sz="2400">
                <a:latin typeface="Arial" panose="020B0604020202020204" pitchFamily="34" charset="0"/>
                <a:cs typeface="Arial" panose="020B0604020202020204" pitchFamily="34" charset="0"/>
              </a:rPr>
              <a:t>The salaries of the treasurers who are obliged to transfer their accounts to their replacements </a:t>
            </a:r>
            <a:r>
              <a:rPr lang="tr-TR" altLang="tr-TR" sz="2400">
                <a:solidFill>
                  <a:srgbClr val="7030A0"/>
                </a:solidFill>
                <a:latin typeface="Arial" panose="020B0604020202020204" pitchFamily="34" charset="0"/>
                <a:cs typeface="Arial" panose="020B0604020202020204" pitchFamily="34" charset="0"/>
              </a:rPr>
              <a:t>shall be paid from the savings of their former posts until the end of the transfer</a:t>
            </a:r>
            <a:r>
              <a:rPr lang="tr-TR" altLang="tr-TR" sz="2400">
                <a:latin typeface="Arial" panose="020B0604020202020204" pitchFamily="34" charset="0"/>
                <a:cs typeface="Arial" panose="020B0604020202020204" pitchFamily="34" charset="0"/>
              </a:rPr>
              <a:t>, not exceeding one month</a:t>
            </a:r>
            <a:r>
              <a:rPr lang="tr-TR" altLang="tr-TR" sz="2400">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The transfer period </a:t>
            </a:r>
            <a:r>
              <a:rPr lang="tr-TR" altLang="tr-TR" sz="2400">
                <a:latin typeface="Arial" panose="020B0604020202020204" pitchFamily="34" charset="0"/>
                <a:cs typeface="Arial" panose="020B0604020202020204" pitchFamily="34" charset="0"/>
              </a:rPr>
              <a:t>shall be </a:t>
            </a:r>
            <a:r>
              <a:rPr lang="tr-TR" altLang="tr-TR" sz="2400" b="1">
                <a:solidFill>
                  <a:srgbClr val="FF0000"/>
                </a:solidFill>
                <a:latin typeface="Arial" panose="020B0604020202020204" pitchFamily="34" charset="0"/>
                <a:cs typeface="Arial" panose="020B0604020202020204" pitchFamily="34" charset="0"/>
              </a:rPr>
              <a:t>seven </a:t>
            </a:r>
            <a:r>
              <a:rPr lang="tr-TR" altLang="tr-TR" sz="2400">
                <a:latin typeface="Arial" panose="020B0604020202020204" pitchFamily="34" charset="0"/>
                <a:cs typeface="Arial" panose="020B0604020202020204" pitchFamily="34" charset="0"/>
              </a:rPr>
              <a:t>days </a:t>
            </a:r>
            <a:r>
              <a:rPr lang="tr-TR" altLang="tr-TR" sz="2400">
                <a:latin typeface="Arial" panose="020B0604020202020204" pitchFamily="34" charset="0"/>
                <a:cs typeface="Arial" panose="020B0604020202020204" pitchFamily="34" charset="0"/>
              </a:rPr>
              <a:t>for treasurers </a:t>
            </a:r>
            <a:r>
              <a:rPr lang="tr-TR" altLang="tr-TR" sz="2400">
                <a:latin typeface="Arial" panose="020B0604020202020204" pitchFamily="34" charset="0"/>
                <a:cs typeface="Arial" panose="020B0604020202020204" pitchFamily="34" charset="0"/>
              </a:rPr>
              <a:t>and </a:t>
            </a:r>
            <a:r>
              <a:rPr lang="tr-TR" altLang="tr-TR" sz="2400" b="1">
                <a:solidFill>
                  <a:srgbClr val="FF0000"/>
                </a:solidFill>
                <a:latin typeface="Arial" panose="020B0604020202020204" pitchFamily="34" charset="0"/>
                <a:cs typeface="Arial" panose="020B0604020202020204" pitchFamily="34" charset="0"/>
              </a:rPr>
              <a:t>two </a:t>
            </a:r>
            <a:r>
              <a:rPr lang="tr-TR" altLang="tr-TR" sz="2400">
                <a:latin typeface="Arial" panose="020B0604020202020204" pitchFamily="34" charset="0"/>
                <a:cs typeface="Arial" panose="020B0604020202020204" pitchFamily="34" charset="0"/>
              </a:rPr>
              <a:t>days for treasurer's trustees</a:t>
            </a:r>
            <a:r>
              <a:rPr lang="tr-TR" altLang="tr-TR" sz="2400">
                <a:latin typeface="Arial" panose="020B0604020202020204" pitchFamily="34" charset="0"/>
                <a:cs typeface="Arial" panose="020B0604020202020204" pitchFamily="34" charset="0"/>
              </a:rPr>
              <a:t>.</a:t>
            </a:r>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4CF8CCBB-8460-48D4-A2EB-31C7D30AC69E}"/>
              </a:ext>
            </a:extLst>
          </p:cNvPr>
          <p:cNvSpPr>
            <a:spLocks noGrp="1"/>
          </p:cNvSpPr>
          <p:nvPr>
            <p:ph type="title"/>
          </p:nvPr>
        </p:nvSpPr>
        <p:spPr>
          <a:xfrm>
            <a:off x="539750" y="1052513"/>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Deputy, Secondment, Salaries and Fees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and Other Payments </a:t>
            </a:r>
            <a:endParaRPr lang="tr-TR" sz="3600" dirty="0">
              <a:solidFill>
                <a:srgbClr val="FF0000"/>
              </a:solidFill>
              <a:effectLst>
                <a:outerShdw blurRad="38100" dist="38100" dir="2700000" algn="tl">
                  <a:srgbClr val="000000">
                    <a:alpha val="43137"/>
                  </a:srgbClr>
                </a:outerShdw>
              </a:effectLst>
            </a:endParaRPr>
          </a:p>
        </p:txBody>
      </p:sp>
      <p:sp>
        <p:nvSpPr>
          <p:cNvPr id="54275" name="Rectangle 3">
            <a:extLst>
              <a:ext uri="{FF2B5EF4-FFF2-40B4-BE49-F238E27FC236}">
                <a16:creationId xmlns:a16="http://schemas.microsoft.com/office/drawing/2014/main" id="{D481BC88-66B1-47F2-A2B2-668FBE4DAE95}"/>
              </a:ext>
            </a:extLst>
          </p:cNvPr>
          <p:cNvSpPr>
            <a:spLocks noGrp="1"/>
          </p:cNvSpPr>
          <p:nvPr>
            <p:ph idx="1"/>
          </p:nvPr>
        </p:nvSpPr>
        <p:spPr>
          <a:xfrm>
            <a:off x="611188" y="2349500"/>
            <a:ext cx="7921625" cy="3671888"/>
          </a:xfrm>
        </p:spPr>
        <p:txBody>
          <a:bodyPr/>
          <a:lstStyle/>
          <a:p>
            <a:pPr algn="just" eaLnBrk="1" hangingPunct="1"/>
            <a:r>
              <a:rPr lang="tr-TR" altLang="tr-TR" sz="2400">
                <a:latin typeface="Arial" panose="020B0604020202020204" pitchFamily="34" charset="0"/>
                <a:cs typeface="Arial" panose="020B0604020202020204" pitchFamily="34" charset="0"/>
              </a:rPr>
              <a:t>Civil servants appointed by proxy to a position </a:t>
            </a:r>
            <a:r>
              <a:rPr lang="tr-TR" altLang="tr-TR" sz="2400" b="1">
                <a:solidFill>
                  <a:srgbClr val="FF3300"/>
                </a:solidFill>
                <a:latin typeface="Arial" panose="020B0604020202020204" pitchFamily="34" charset="0"/>
                <a:cs typeface="Arial" panose="020B0604020202020204" pitchFamily="34" charset="0"/>
              </a:rPr>
              <a:t>shall be paid </a:t>
            </a:r>
            <a:r>
              <a:rPr lang="tr-TR" altLang="tr-TR" sz="2400" b="1">
                <a:solidFill>
                  <a:srgbClr val="002060"/>
                </a:solidFill>
                <a:latin typeface="Arial" panose="020B0604020202020204" pitchFamily="34" charset="0"/>
                <a:cs typeface="Arial" panose="020B0604020202020204" pitchFamily="34" charset="0"/>
              </a:rPr>
              <a:t>one third of the first step of the first cadre of the cadre grade of the acting position</a:t>
            </a:r>
            <a:r>
              <a:rPr lang="tr-TR" altLang="tr-TR" sz="2400">
                <a:latin typeface="Arial" panose="020B0604020202020204" pitchFamily="34" charset="0"/>
                <a:cs typeface="Arial" panose="020B0604020202020204" pitchFamily="34" charset="0"/>
              </a:rPr>
              <a:t>, and </a:t>
            </a:r>
            <a:r>
              <a:rPr lang="tr-TR" altLang="tr-TR" sz="2400" b="1">
                <a:solidFill>
                  <a:srgbClr val="FF3300"/>
                </a:solidFill>
                <a:latin typeface="Arial" panose="020B0604020202020204" pitchFamily="34" charset="0"/>
                <a:cs typeface="Arial" panose="020B0604020202020204" pitchFamily="34" charset="0"/>
              </a:rPr>
              <a:t>two thirds of the first step of the cadre grade of the acting position, and two thirds of the first step of the cadre grade of the acting position shall be paid </a:t>
            </a:r>
            <a:r>
              <a:rPr lang="tr-TR" altLang="tr-TR" sz="2400">
                <a:latin typeface="Arial" panose="020B0604020202020204" pitchFamily="34" charset="0"/>
                <a:cs typeface="Arial" panose="020B0604020202020204" pitchFamily="34" charset="0"/>
              </a:rPr>
              <a:t>to those appointed by open appointment</a:t>
            </a:r>
            <a:r>
              <a:rPr lang="tr-TR" altLang="tr-TR" sz="2400" b="1">
                <a:solidFill>
                  <a:srgbClr val="FF3300"/>
                </a:solidFill>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In order for the proxy salaries to be paid, </a:t>
            </a:r>
            <a:r>
              <a:rPr lang="tr-TR" altLang="tr-TR" sz="2400" b="1" u="sng">
                <a:latin typeface="Arial" panose="020B0604020202020204" pitchFamily="34" charset="0"/>
                <a:cs typeface="Arial" panose="020B0604020202020204" pitchFamily="34" charset="0"/>
              </a:rPr>
              <a:t>the duty must be actually performed. </a:t>
            </a:r>
          </a:p>
          <a:p>
            <a:pPr algn="just" eaLnBrk="1" hangingPunct="1"/>
            <a:r>
              <a:rPr lang="tr-TR" altLang="tr-TR" sz="2400">
                <a:latin typeface="Arial" panose="020B0604020202020204" pitchFamily="34" charset="0"/>
                <a:cs typeface="Arial" panose="020B0604020202020204" pitchFamily="34" charset="0"/>
              </a:rPr>
              <a:t>However, in order to be able to pay a proxy pension to the proxy from within the institution or from other institutions, </a:t>
            </a:r>
            <a:r>
              <a:rPr lang="tr-TR" altLang="tr-TR" sz="2400" b="1" u="sng">
                <a:solidFill>
                  <a:srgbClr val="660066"/>
                </a:solidFill>
                <a:latin typeface="Arial" panose="020B0604020202020204" pitchFamily="34" charset="0"/>
                <a:cs typeface="Arial" panose="020B0604020202020204" pitchFamily="34" charset="0"/>
              </a:rPr>
              <a:t>the proxy must meet the conditions required for the principal.</a:t>
            </a: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122C3D79-3F5B-4B02-AFAD-DB5272BC6D21}"/>
              </a:ext>
            </a:extLst>
          </p:cNvPr>
          <p:cNvSpPr>
            <a:spLocks noGrp="1"/>
          </p:cNvSpPr>
          <p:nvPr>
            <p:ph type="title"/>
          </p:nvPr>
        </p:nvSpPr>
        <p:spPr>
          <a:xfrm>
            <a:off x="539750" y="908050"/>
            <a:ext cx="8229600" cy="115252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Deputy, Secondment, Salaries and Fees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and Other Payments </a:t>
            </a:r>
            <a:endParaRPr lang="tr-TR" sz="3600" dirty="0">
              <a:solidFill>
                <a:srgbClr val="FF0000"/>
              </a:solidFill>
              <a:effectLst>
                <a:outerShdw blurRad="38100" dist="38100" dir="2700000" algn="tl">
                  <a:srgbClr val="000000">
                    <a:alpha val="43137"/>
                  </a:srgbClr>
                </a:outerShdw>
              </a:effectLst>
            </a:endParaRPr>
          </a:p>
        </p:txBody>
      </p:sp>
      <p:sp>
        <p:nvSpPr>
          <p:cNvPr id="55299" name="Rectangle 3">
            <a:extLst>
              <a:ext uri="{FF2B5EF4-FFF2-40B4-BE49-F238E27FC236}">
                <a16:creationId xmlns:a16="http://schemas.microsoft.com/office/drawing/2014/main" id="{E593B6B6-A3C5-4D26-9EC8-F61E0634C31E}"/>
              </a:ext>
            </a:extLst>
          </p:cNvPr>
          <p:cNvSpPr>
            <a:spLocks noGrp="1"/>
          </p:cNvSpPr>
          <p:nvPr>
            <p:ph idx="1"/>
          </p:nvPr>
        </p:nvSpPr>
        <p:spPr>
          <a:xfrm>
            <a:off x="611188" y="2133600"/>
            <a:ext cx="7921625" cy="4319588"/>
          </a:xfrm>
        </p:spPr>
        <p:txBody>
          <a:bodyPr/>
          <a:lstStyle/>
          <a:p>
            <a:pPr algn="just" eaLnBrk="1" hangingPunct="1"/>
            <a:r>
              <a:rPr lang="tr-TR" altLang="tr-TR" sz="2400" u="sng">
                <a:latin typeface="Arial" panose="020B0604020202020204" pitchFamily="34" charset="0"/>
                <a:cs typeface="Arial" panose="020B0604020202020204" pitchFamily="34" charset="0"/>
              </a:rPr>
              <a:t>The </a:t>
            </a:r>
            <a:r>
              <a:rPr lang="tr-TR" altLang="tr-TR" sz="2400">
                <a:latin typeface="Arial" panose="020B0604020202020204" pitchFamily="34" charset="0"/>
                <a:cs typeface="Arial" panose="020B0604020202020204" pitchFamily="34" charset="0"/>
              </a:rPr>
              <a:t>provisions of the Allowance Law regarding temporary assignments shall apply to </a:t>
            </a:r>
            <a:r>
              <a:rPr lang="tr-TR" altLang="tr-TR" sz="2400" u="sng">
                <a:latin typeface="Arial" panose="020B0604020202020204" pitchFamily="34" charset="0"/>
                <a:cs typeface="Arial" panose="020B0604020202020204" pitchFamily="34" charset="0"/>
              </a:rPr>
              <a:t>those who are appointed by proxy to a post in a place other than </a:t>
            </a:r>
            <a:r>
              <a:rPr lang="tr-TR" altLang="tr-TR" sz="2400">
                <a:latin typeface="Arial" panose="020B0604020202020204" pitchFamily="34" charset="0"/>
                <a:cs typeface="Arial" panose="020B0604020202020204" pitchFamily="34" charset="0"/>
              </a:rPr>
              <a:t>their current location</a:t>
            </a:r>
            <a:r>
              <a:rPr lang="tr-TR" altLang="tr-TR" sz="2400">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The salary or remuneration to be paid to the officers assigned to second duties in return for these duties </a:t>
            </a:r>
            <a:r>
              <a:rPr lang="tr-TR" altLang="tr-TR" sz="2400">
                <a:solidFill>
                  <a:srgbClr val="CC3399"/>
                </a:solidFill>
                <a:latin typeface="Arial" panose="020B0604020202020204" pitchFamily="34" charset="0"/>
                <a:cs typeface="Arial" panose="020B0604020202020204" pitchFamily="34" charset="0"/>
              </a:rPr>
              <a:t>is 2/3 of the salary of the first grade of the cadre grade belonging to the second duty. </a:t>
            </a:r>
          </a:p>
          <a:p>
            <a:pPr algn="just" eaLnBrk="1" hangingPunct="1"/>
            <a:r>
              <a:rPr lang="tr-TR" altLang="tr-TR" sz="2400">
                <a:latin typeface="Arial" panose="020B0604020202020204" pitchFamily="34" charset="0"/>
                <a:cs typeface="Arial" panose="020B0604020202020204" pitchFamily="34" charset="0"/>
              </a:rPr>
              <a:t>In order for civil servants who are assigned second duties to be paid a salary in return for these duties, </a:t>
            </a:r>
            <a:r>
              <a:rPr lang="tr-TR" altLang="tr-TR" sz="2400">
                <a:solidFill>
                  <a:srgbClr val="CC3300"/>
                </a:solidFill>
                <a:latin typeface="Arial" panose="020B0604020202020204" pitchFamily="34" charset="0"/>
                <a:cs typeface="Arial" panose="020B0604020202020204" pitchFamily="34" charset="0"/>
              </a:rPr>
              <a:t>the duty belonging to a vacant position </a:t>
            </a:r>
            <a:r>
              <a:rPr lang="tr-TR" altLang="tr-TR" sz="2400">
                <a:latin typeface="Arial" panose="020B0604020202020204" pitchFamily="34" charset="0"/>
                <a:cs typeface="Arial" panose="020B0604020202020204" pitchFamily="34" charset="0"/>
              </a:rPr>
              <a:t>must</a:t>
            </a:r>
            <a:r>
              <a:rPr lang="tr-TR" altLang="tr-TR" sz="2400">
                <a:solidFill>
                  <a:srgbClr val="CC3300"/>
                </a:solidFill>
                <a:latin typeface="Arial" panose="020B0604020202020204" pitchFamily="34" charset="0"/>
                <a:cs typeface="Arial" panose="020B0604020202020204" pitchFamily="34" charset="0"/>
              </a:rPr>
              <a:t> be carried out as a second duty.</a:t>
            </a:r>
            <a:r>
              <a:rPr lang="tr-TR" altLang="tr-TR" sz="2400">
                <a:latin typeface="Arial" panose="020B0604020202020204" pitchFamily="34" charset="0"/>
                <a:cs typeface="Arial" panose="020B0604020202020204" pitchFamily="34" charset="0"/>
              </a:rPr>
              <a:t>  </a:t>
            </a:r>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4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9CD4249-53EB-4272-8DDB-FB55872B7F0D}"/>
              </a:ext>
            </a:extLst>
          </p:cNvPr>
          <p:cNvSpPr>
            <a:spLocks noGrp="1"/>
          </p:cNvSpPr>
          <p:nvPr>
            <p:ph type="title"/>
          </p:nvPr>
        </p:nvSpPr>
        <p:spPr>
          <a:xfrm>
            <a:off x="539750" y="1052513"/>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Deputy, Secondment, Salaries and Fees </a:t>
            </a:r>
            <a:br>
              <a:rPr lang="tr-TR" sz="3600" b="1" dirty="0">
                <a:solidFill>
                  <a:srgbClr val="FF0000"/>
                </a:solidFill>
                <a:effectLst>
                  <a:outerShdw blurRad="38100" dist="38100" dir="2700000" algn="tl">
                    <a:srgbClr val="000000">
                      <a:alpha val="43137"/>
                    </a:srgbClr>
                  </a:outerShdw>
                </a:effectLst>
              </a:rPr>
            </a:br>
            <a:r>
              <a:rPr lang="tr-TR" sz="3600" b="1" dirty="0">
                <a:solidFill>
                  <a:srgbClr val="FF0000"/>
                </a:solidFill>
                <a:effectLst>
                  <a:outerShdw blurRad="38100" dist="38100" dir="2700000" algn="tl">
                    <a:srgbClr val="000000">
                      <a:alpha val="43137"/>
                    </a:srgbClr>
                  </a:outerShdw>
                </a:effectLst>
              </a:rPr>
              <a:t>and Other Payments </a:t>
            </a:r>
            <a:endParaRPr lang="tr-TR" sz="3600" dirty="0">
              <a:solidFill>
                <a:srgbClr val="FF0000"/>
              </a:solidFill>
              <a:effectLst>
                <a:outerShdw blurRad="38100" dist="38100" dir="2700000" algn="tl">
                  <a:srgbClr val="000000">
                    <a:alpha val="43137"/>
                  </a:srgbClr>
                </a:outerShdw>
              </a:effectLst>
            </a:endParaRPr>
          </a:p>
        </p:txBody>
      </p:sp>
      <p:sp>
        <p:nvSpPr>
          <p:cNvPr id="56323" name="Rectangle 3">
            <a:extLst>
              <a:ext uri="{FF2B5EF4-FFF2-40B4-BE49-F238E27FC236}">
                <a16:creationId xmlns:a16="http://schemas.microsoft.com/office/drawing/2014/main" id="{BDE1DAC0-1748-4322-90E4-709329238C29}"/>
              </a:ext>
            </a:extLst>
          </p:cNvPr>
          <p:cNvSpPr>
            <a:spLocks noGrp="1"/>
          </p:cNvSpPr>
          <p:nvPr>
            <p:ph idx="1"/>
          </p:nvPr>
        </p:nvSpPr>
        <p:spPr>
          <a:xfrm>
            <a:off x="611188" y="2349500"/>
            <a:ext cx="7921625" cy="4175125"/>
          </a:xfrm>
        </p:spPr>
        <p:txBody>
          <a:bodyPr/>
          <a:lstStyle/>
          <a:p>
            <a:pPr algn="just" eaLnBrk="1" hangingPunct="1"/>
            <a:r>
              <a:rPr lang="tr-TR" altLang="tr-TR" sz="2400">
                <a:latin typeface="Arial" panose="020B0604020202020204" pitchFamily="34" charset="0"/>
                <a:cs typeface="Arial" panose="020B0604020202020204" pitchFamily="34" charset="0"/>
              </a:rPr>
              <a:t>However, if the chief physician and assistant chief physician services are carried out as a second duty, the staffing requirement is not sought and those who carry out these services </a:t>
            </a:r>
            <a:r>
              <a:rPr lang="tr-TR" altLang="tr-TR" sz="2400" b="1">
                <a:solidFill>
                  <a:srgbClr val="006600"/>
                </a:solidFill>
                <a:latin typeface="Arial" panose="020B0604020202020204" pitchFamily="34" charset="0"/>
                <a:cs typeface="Arial" panose="020B0604020202020204" pitchFamily="34" charset="0"/>
              </a:rPr>
              <a:t>are paid 2/3 of the salary they receive.</a:t>
            </a:r>
          </a:p>
          <a:p>
            <a:pPr eaLnBrk="1" hangingPunct="1"/>
            <a:endParaRPr lang="tr-TR" altLang="tr-TR" sz="2400">
              <a:latin typeface="Arial" panose="020B0604020202020204" pitchFamily="34" charset="0"/>
              <a:cs typeface="Arial" panose="020B0604020202020204" pitchFamily="34" charset="0"/>
            </a:endParaRPr>
          </a:p>
          <a:p>
            <a:pPr algn="just" eaLnBrk="1" hangingPunct="1"/>
            <a:r>
              <a:rPr lang="tr-TR" altLang="tr-TR" sz="2400">
                <a:latin typeface="Arial" panose="020B0604020202020204" pitchFamily="34" charset="0"/>
                <a:cs typeface="Arial" panose="020B0604020202020204" pitchFamily="34" charset="0"/>
              </a:rPr>
              <a:t>Those who are appointed as deputy from open positions </a:t>
            </a:r>
            <a:r>
              <a:rPr lang="tr-TR" altLang="tr-TR" sz="2400">
                <a:latin typeface="Arial" panose="020B0604020202020204" pitchFamily="34" charset="0"/>
                <a:cs typeface="Arial" panose="020B0604020202020204" pitchFamily="34" charset="0"/>
              </a:rPr>
              <a:t>also benefit from </a:t>
            </a:r>
            <a:r>
              <a:rPr lang="tr-TR" altLang="tr-TR" sz="2400">
                <a:latin typeface="Arial" panose="020B0604020202020204" pitchFamily="34" charset="0"/>
                <a:cs typeface="Arial" panose="020B0604020202020204" pitchFamily="34" charset="0"/>
              </a:rPr>
              <a:t>the </a:t>
            </a:r>
            <a:r>
              <a:rPr lang="tr-TR" altLang="tr-TR" sz="2400" b="1">
                <a:latin typeface="Arial" panose="020B0604020202020204" pitchFamily="34" charset="0"/>
                <a:cs typeface="Arial" panose="020B0604020202020204" pitchFamily="34" charset="0"/>
              </a:rPr>
              <a:t>social rights </a:t>
            </a:r>
            <a:r>
              <a:rPr lang="tr-TR" altLang="tr-TR" sz="2400">
                <a:latin typeface="Arial" panose="020B0604020202020204" pitchFamily="34" charset="0"/>
                <a:cs typeface="Arial" panose="020B0604020202020204" pitchFamily="34" charset="0"/>
              </a:rPr>
              <a:t>granted to civil servants by the Civil Servants Law</a:t>
            </a:r>
            <a:r>
              <a:rPr lang="tr-TR" altLang="tr-TR" sz="2400">
                <a:latin typeface="Arial" panose="020B0604020202020204" pitchFamily="34" charset="0"/>
                <a:cs typeface="Arial" panose="020B0604020202020204" pitchFamily="34" charset="0"/>
              </a:rPr>
              <a:t>.</a:t>
            </a: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67B3FBC3-9719-4F80-A618-6DC283AE3FA9}"/>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1267" name="Rectangle 3">
            <a:extLst>
              <a:ext uri="{FF2B5EF4-FFF2-40B4-BE49-F238E27FC236}">
                <a16:creationId xmlns:a16="http://schemas.microsoft.com/office/drawing/2014/main" id="{DB9C76F0-B405-4778-8705-AEBE3E8C5F99}"/>
              </a:ext>
            </a:extLst>
          </p:cNvPr>
          <p:cNvSpPr>
            <a:spLocks noGrp="1"/>
          </p:cNvSpPr>
          <p:nvPr>
            <p:ph idx="1"/>
          </p:nvPr>
        </p:nvSpPr>
        <p:spPr>
          <a:xfrm>
            <a:off x="611188" y="1700213"/>
            <a:ext cx="7921625" cy="4518025"/>
          </a:xfrm>
        </p:spPr>
        <p:txBody>
          <a:bodyPr/>
          <a:lstStyle/>
          <a:p>
            <a:pPr algn="just" eaLnBrk="1" hangingPunct="1"/>
            <a:r>
              <a:rPr lang="tr-TR" altLang="tr-TR" sz="2800" b="1">
                <a:solidFill>
                  <a:srgbClr val="660066"/>
                </a:solidFill>
                <a:latin typeface="Arial" panose="020B0604020202020204" pitchFamily="34" charset="0"/>
                <a:cs typeface="Arial" panose="020B0604020202020204" pitchFamily="34" charset="0"/>
              </a:rPr>
              <a:t>Principle of equivalence: </a:t>
            </a:r>
            <a:r>
              <a:rPr lang="tr-TR" altLang="tr-TR" sz="2400">
                <a:latin typeface="Arial" panose="020B0604020202020204" pitchFamily="34" charset="0"/>
                <a:cs typeface="Arial" panose="020B0604020202020204" pitchFamily="34" charset="0"/>
              </a:rPr>
              <a:t>The principle of </a:t>
            </a:r>
            <a:r>
              <a:rPr lang="tr-TR" altLang="tr-TR" sz="2400" b="1">
                <a:latin typeface="Arial" panose="020B0604020202020204" pitchFamily="34" charset="0"/>
                <a:cs typeface="Arial" panose="020B0604020202020204" pitchFamily="34" charset="0"/>
              </a:rPr>
              <a:t>applying a similar regime </a:t>
            </a:r>
            <a:r>
              <a:rPr lang="tr-TR" altLang="tr-TR" sz="2400">
                <a:latin typeface="Arial" panose="020B0604020202020204" pitchFamily="34" charset="0"/>
                <a:cs typeface="Arial" panose="020B0604020202020204" pitchFamily="34" charset="0"/>
              </a:rPr>
              <a:t>in terms of financial rights to all civil servants working in public institutions and organizations </a:t>
            </a:r>
            <a:r>
              <a:rPr lang="tr-TR" altLang="tr-TR" sz="2400">
                <a:latin typeface="Arial" panose="020B0604020202020204" pitchFamily="34" charset="0"/>
                <a:cs typeface="Arial" panose="020B0604020202020204" pitchFamily="34" charset="0"/>
              </a:rPr>
              <a:t>has been adopted.</a:t>
            </a:r>
          </a:p>
          <a:p>
            <a:pPr algn="just" eaLnBrk="1" hangingPunct="1"/>
            <a:r>
              <a:rPr lang="tr-TR" altLang="tr-TR" sz="2400" b="1" u="sng">
                <a:solidFill>
                  <a:srgbClr val="FF3300"/>
                </a:solidFill>
                <a:latin typeface="Arial" panose="020B0604020202020204" pitchFamily="34" charset="0"/>
                <a:cs typeface="Arial" panose="020B0604020202020204" pitchFamily="34" charset="0"/>
              </a:rPr>
              <a:t>It has been ensured that personnel with the same title working in different institutions have the same financial rights</a:t>
            </a:r>
            <a:r>
              <a:rPr lang="tr-TR" altLang="tr-TR" sz="2400" b="1">
                <a:solidFill>
                  <a:srgbClr val="FF3300"/>
                </a:solidFill>
                <a:latin typeface="Arial" panose="020B0604020202020204" pitchFamily="34" charset="0"/>
                <a:cs typeface="Arial" panose="020B0604020202020204" pitchFamily="34" charset="0"/>
              </a:rPr>
              <a:t>. (2011)</a:t>
            </a:r>
          </a:p>
          <a:p>
            <a:pPr algn="just" eaLnBrk="1" hangingPunct="1"/>
            <a:r>
              <a:rPr lang="tr-TR" altLang="tr-TR" sz="2400">
                <a:latin typeface="Arial" panose="020B0604020202020204" pitchFamily="34" charset="0"/>
                <a:cs typeface="Arial" panose="020B0604020202020204" pitchFamily="34" charset="0"/>
              </a:rPr>
              <a:t>On the other hand, an attempt has been made to ensure parallelism in terms of financial provisions in institutions outside the scope of the Civil Servants Law. </a:t>
            </a:r>
          </a:p>
        </p:txBody>
      </p:sp>
    </p:spTree>
  </p:cSld>
  <p:clrMapOvr>
    <a:masterClrMapping/>
  </p:clrMapOvr>
  <p:transition spd="med">
    <p:wipe dir="d"/>
    <p:sndAc>
      <p:stSnd>
        <p:snd r:embed="rId2" name="camera.wav"/>
      </p:stSnd>
    </p:sndAc>
  </p:transition>
</p:sld>
</file>

<file path=ppt/slides/slide5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5539FC6-908A-4BD4-8691-5A0C4C36A8A5}"/>
              </a:ext>
            </a:extLst>
          </p:cNvPr>
          <p:cNvSpPr>
            <a:spLocks noGrp="1"/>
          </p:cNvSpPr>
          <p:nvPr>
            <p:ph type="title"/>
          </p:nvPr>
        </p:nvSpPr>
        <p:spPr>
          <a:xfrm>
            <a:off x="611188" y="1265238"/>
            <a:ext cx="8229600" cy="10826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Travel and Per Diems, Lecture and Conference Fees</a:t>
            </a:r>
            <a:endParaRPr lang="tr-TR" sz="3600" dirty="0">
              <a:solidFill>
                <a:srgbClr val="FF0000"/>
              </a:solidFill>
              <a:effectLst>
                <a:outerShdw blurRad="38100" dist="38100" dir="2700000" algn="tl">
                  <a:srgbClr val="000000">
                    <a:alpha val="43137"/>
                  </a:srgbClr>
                </a:outerShdw>
              </a:effectLst>
            </a:endParaRPr>
          </a:p>
        </p:txBody>
      </p:sp>
      <p:sp>
        <p:nvSpPr>
          <p:cNvPr id="57347" name="Rectangle 3">
            <a:extLst>
              <a:ext uri="{FF2B5EF4-FFF2-40B4-BE49-F238E27FC236}">
                <a16:creationId xmlns:a16="http://schemas.microsoft.com/office/drawing/2014/main" id="{8D35C85B-B3F1-4B62-AD98-9C378E457A82}"/>
              </a:ext>
            </a:extLst>
          </p:cNvPr>
          <p:cNvSpPr>
            <a:spLocks noGrp="1"/>
          </p:cNvSpPr>
          <p:nvPr>
            <p:ph idx="1"/>
          </p:nvPr>
        </p:nvSpPr>
        <p:spPr>
          <a:xfrm>
            <a:off x="611188" y="2565400"/>
            <a:ext cx="7921625" cy="3600450"/>
          </a:xfrm>
        </p:spPr>
        <p:txBody>
          <a:bodyPr/>
          <a:lstStyle/>
          <a:p>
            <a:pPr algn="just" eaLnBrk="1" hangingPunct="1"/>
            <a:r>
              <a:rPr lang="tr-TR" altLang="tr-TR" sz="2400">
                <a:latin typeface="Arial" panose="020B0604020202020204" pitchFamily="34" charset="0"/>
                <a:cs typeface="Arial" panose="020B0604020202020204" pitchFamily="34" charset="0"/>
              </a:rPr>
              <a:t>Travel expenses and per diems of those who leave their duty station permanently or temporarily for the performance of a duty as a civil servant </a:t>
            </a:r>
            <a:r>
              <a:rPr lang="tr-TR" altLang="tr-TR" sz="2400">
                <a:latin typeface="Arial" panose="020B0604020202020204" pitchFamily="34" charset="0"/>
                <a:cs typeface="Arial" panose="020B0604020202020204" pitchFamily="34" charset="0"/>
              </a:rPr>
              <a:t>are paid in accordance with </a:t>
            </a:r>
            <a:r>
              <a:rPr lang="tr-TR" altLang="tr-TR" sz="2400" b="1">
                <a:latin typeface="Arial" panose="020B0604020202020204" pitchFamily="34" charset="0"/>
                <a:cs typeface="Arial" panose="020B0604020202020204" pitchFamily="34" charset="0"/>
              </a:rPr>
              <a:t>the provisions of special laws</a:t>
            </a:r>
            <a:r>
              <a:rPr lang="tr-TR" altLang="tr-TR" sz="2400">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According to the Civil Servants Law, </a:t>
            </a:r>
            <a:r>
              <a:rPr lang="tr-TR" altLang="tr-TR" sz="2400">
                <a:latin typeface="Arial" panose="020B0604020202020204" pitchFamily="34" charset="0"/>
                <a:cs typeface="Arial" panose="020B0604020202020204" pitchFamily="34" charset="0"/>
              </a:rPr>
              <a:t>those who are assigned to </a:t>
            </a:r>
            <a:r>
              <a:rPr lang="tr-TR" altLang="tr-TR" sz="2400" b="1">
                <a:latin typeface="Arial" panose="020B0604020202020204" pitchFamily="34" charset="0"/>
                <a:cs typeface="Arial" panose="020B0604020202020204" pitchFamily="34" charset="0"/>
              </a:rPr>
              <a:t>lecture and conference duties </a:t>
            </a:r>
            <a:r>
              <a:rPr lang="tr-TR" altLang="tr-TR" sz="2400">
                <a:latin typeface="Arial" panose="020B0604020202020204" pitchFamily="34" charset="0"/>
                <a:cs typeface="Arial" panose="020B0604020202020204" pitchFamily="34" charset="0"/>
              </a:rPr>
              <a:t>can be paid lecture and conference fees within the limits set by this Law. </a:t>
            </a:r>
          </a:p>
          <a:p>
            <a:pPr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5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B5AA2DD1-73AF-4537-B29D-B17F04E1A337}"/>
              </a:ext>
            </a:extLst>
          </p:cNvPr>
          <p:cNvSpPr>
            <a:spLocks noGrp="1"/>
          </p:cNvSpPr>
          <p:nvPr>
            <p:ph type="title"/>
          </p:nvPr>
        </p:nvSpPr>
        <p:spPr>
          <a:xfrm>
            <a:off x="539750" y="549275"/>
            <a:ext cx="8229600" cy="666750"/>
          </a:xfrm>
        </p:spPr>
        <p:txBody>
          <a:bodyPr/>
          <a:lstStyle/>
          <a:p>
            <a:pPr algn="ctr" eaLnBrk="1" hangingPunct="1">
              <a:defRPr/>
            </a:pPr>
            <a:r>
              <a:rPr lang="tr-TR" altLang="tr-TR" sz="3200" b="1" dirty="0">
                <a:solidFill>
                  <a:srgbClr val="FF0000"/>
                </a:solidFill>
                <a:effectLst>
                  <a:outerShdw blurRad="38100" dist="38100" dir="2700000" algn="tl">
                    <a:srgbClr val="000000">
                      <a:alpha val="43137"/>
                    </a:srgbClr>
                  </a:outerShdw>
                </a:effectLst>
                <a:latin typeface="Arial" pitchFamily="34" charset="0"/>
                <a:cs typeface="Arial" pitchFamily="34" charset="0"/>
              </a:rPr>
              <a:t>Overtime Work Fee</a:t>
            </a:r>
            <a:endParaRPr lang="tr-TR" sz="3200" dirty="0">
              <a:solidFill>
                <a:srgbClr val="FF0000"/>
              </a:solidFill>
              <a:effectLst>
                <a:outerShdw blurRad="38100" dist="38100" dir="2700000" algn="tl">
                  <a:srgbClr val="000000">
                    <a:alpha val="43137"/>
                  </a:srgbClr>
                </a:outerShdw>
              </a:effectLst>
            </a:endParaRPr>
          </a:p>
        </p:txBody>
      </p:sp>
      <p:sp>
        <p:nvSpPr>
          <p:cNvPr id="59395" name="Rectangle 3">
            <a:extLst>
              <a:ext uri="{FF2B5EF4-FFF2-40B4-BE49-F238E27FC236}">
                <a16:creationId xmlns:a16="http://schemas.microsoft.com/office/drawing/2014/main" id="{E7E8783A-FB76-4EAB-80CB-81FBED7964B6}"/>
              </a:ext>
            </a:extLst>
          </p:cNvPr>
          <p:cNvSpPr>
            <a:spLocks noGrp="1"/>
          </p:cNvSpPr>
          <p:nvPr>
            <p:ph idx="1"/>
          </p:nvPr>
        </p:nvSpPr>
        <p:spPr>
          <a:xfrm>
            <a:off x="611188" y="1628775"/>
            <a:ext cx="7921625" cy="4464050"/>
          </a:xfrm>
        </p:spPr>
        <p:txBody>
          <a:bodyPr/>
          <a:lstStyle/>
          <a:p>
            <a:pPr marL="0" indent="0" algn="just" eaLnBrk="1" hangingPunct="1">
              <a:buFont typeface="Wingdings 2" panose="05020102010507070707" pitchFamily="18" charset="2"/>
              <a:buNone/>
              <a:defRPr/>
            </a:pPr>
            <a:r>
              <a:rPr lang="tr-TR" altLang="tr-TR" sz="2400" u="sng" dirty="0">
                <a:latin typeface="Arial" pitchFamily="34" charset="0"/>
                <a:cs typeface="Arial" pitchFamily="34" charset="0"/>
              </a:rPr>
              <a:t>   Outside </a:t>
            </a:r>
            <a:r>
              <a:rPr lang="tr-TR" altLang="tr-TR" sz="2400" dirty="0">
                <a:latin typeface="Arial" pitchFamily="34" charset="0"/>
                <a:cs typeface="Arial" pitchFamily="34" charset="0"/>
              </a:rPr>
              <a:t>   daily working hours</a:t>
            </a:r>
            <a:r>
              <a:rPr lang="tr-TR" altLang="tr-TR" sz="2400" dirty="0">
                <a:latin typeface="Arial" pitchFamily="34" charset="0"/>
                <a:cs typeface="Arial" pitchFamily="34" charset="0"/>
              </a:rPr>
              <a:t>;</a:t>
            </a:r>
          </a:p>
          <a:p>
            <a:pPr algn="just" eaLnBrk="1" hangingPunct="1">
              <a:defRPr/>
            </a:pPr>
            <a:r>
              <a:rPr lang="tr-TR" altLang="tr-TR" sz="2400" dirty="0">
                <a:latin typeface="Arial" pitchFamily="34" charset="0"/>
                <a:cs typeface="Arial" pitchFamily="34" charset="0"/>
              </a:rPr>
              <a:t>Emergency situations such as epidemics and natural disasters (during the continuation of these situations),</a:t>
            </a:r>
          </a:p>
          <a:p>
            <a:pPr algn="just" eaLnBrk="1" hangingPunct="1">
              <a:defRPr/>
            </a:pPr>
            <a:r>
              <a:rPr lang="tr-TR" altLang="tr-TR" sz="2400" dirty="0">
                <a:latin typeface="Arial" pitchFamily="34" charset="0"/>
                <a:cs typeface="Arial" pitchFamily="34" charset="0"/>
              </a:rPr>
              <a:t>In places such as factories, workshops, construction sites, enterprises, etc., institutions employing workers subject to the Labor Law are obliged to work outside of working hours and days with the worker as required by the service,</a:t>
            </a:r>
          </a:p>
          <a:p>
            <a:pPr marL="0" indent="0" algn="just" eaLnBrk="1" hangingPunct="1">
              <a:buFont typeface="Wingdings 2" panose="05020102010507070707" pitchFamily="18" charset="2"/>
              <a:buNone/>
              <a:defRPr/>
            </a:pPr>
            <a:r>
              <a:rPr lang="tr-TR" altLang="tr-TR" sz="2400" dirty="0">
                <a:latin typeface="Arial" pitchFamily="34" charset="0"/>
                <a:cs typeface="Arial" pitchFamily="34" charset="0"/>
              </a:rPr>
              <a:t>Except in such cases, the overtime work done </a:t>
            </a:r>
            <a:r>
              <a:rPr lang="tr-TR" altLang="tr-TR" sz="2400" b="1" dirty="0">
                <a:latin typeface="Arial" pitchFamily="34" charset="0"/>
                <a:cs typeface="Arial" pitchFamily="34" charset="0"/>
              </a:rPr>
              <a:t>shall be compensated with wages</a:t>
            </a:r>
            <a:r>
              <a:rPr lang="tr-TR" altLang="tr-TR" sz="2400" dirty="0">
                <a:latin typeface="Arial" pitchFamily="34" charset="0"/>
                <a:cs typeface="Arial" pitchFamily="34" charset="0"/>
              </a:rPr>
              <a:t>. </a:t>
            </a:r>
            <a:endParaRPr lang="tr-TR" altLang="tr-TR" sz="2800" dirty="0">
              <a:latin typeface="Arial" pitchFamily="34" charset="0"/>
              <a:cs typeface="Arial" pitchFamily="34" charset="0"/>
            </a:endParaRPr>
          </a:p>
        </p:txBody>
      </p:sp>
    </p:spTree>
  </p:cSld>
  <p:clrMapOvr>
    <a:masterClrMapping/>
  </p:clrMapOvr>
  <p:transition spd="med">
    <p:wipe dir="d"/>
    <p:sndAc>
      <p:stSnd>
        <p:snd r:embed="rId2" name="camera.wav"/>
      </p:stSnd>
    </p:sndAc>
  </p:transition>
</p:sld>
</file>

<file path=ppt/slides/slide5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9D249C0-7118-47EC-AB63-6B1E0DE71FDB}"/>
              </a:ext>
            </a:extLst>
          </p:cNvPr>
          <p:cNvSpPr>
            <a:spLocks noGrp="1"/>
          </p:cNvSpPr>
          <p:nvPr>
            <p:ph type="title"/>
          </p:nvPr>
        </p:nvSpPr>
        <p:spPr>
          <a:xfrm>
            <a:off x="539750" y="549275"/>
            <a:ext cx="8229600" cy="666750"/>
          </a:xfrm>
        </p:spPr>
        <p:txBody>
          <a:bodyPr/>
          <a:lstStyle/>
          <a:p>
            <a:pPr algn="ctr" eaLnBrk="1" hangingPunct="1">
              <a:defRPr/>
            </a:pPr>
            <a:r>
              <a:rPr lang="tr-TR" altLang="tr-TR" sz="3200" b="1" dirty="0">
                <a:solidFill>
                  <a:srgbClr val="C00000"/>
                </a:solidFill>
                <a:effectLst>
                  <a:outerShdw blurRad="38100" dist="38100" dir="2700000" algn="tl">
                    <a:srgbClr val="000000">
                      <a:alpha val="43137"/>
                    </a:srgbClr>
                  </a:outerShdw>
                </a:effectLst>
                <a:latin typeface="Arial" pitchFamily="34" charset="0"/>
                <a:cs typeface="Arial" pitchFamily="34" charset="0"/>
              </a:rPr>
              <a:t>Overtime Work Fee</a:t>
            </a:r>
            <a:endParaRPr lang="tr-TR" sz="3200" dirty="0">
              <a:solidFill>
                <a:srgbClr val="FF0000"/>
              </a:solidFill>
              <a:effectLst>
                <a:outerShdw blurRad="38100" dist="38100" dir="2700000" algn="tl">
                  <a:srgbClr val="000000">
                    <a:alpha val="43137"/>
                  </a:srgbClr>
                </a:outerShdw>
              </a:effectLst>
            </a:endParaRPr>
          </a:p>
        </p:txBody>
      </p:sp>
      <p:sp>
        <p:nvSpPr>
          <p:cNvPr id="59395" name="Rectangle 3">
            <a:extLst>
              <a:ext uri="{FF2B5EF4-FFF2-40B4-BE49-F238E27FC236}">
                <a16:creationId xmlns:a16="http://schemas.microsoft.com/office/drawing/2014/main" id="{A8F7DF45-6068-43ED-AE69-BC4871CCEBF0}"/>
              </a:ext>
            </a:extLst>
          </p:cNvPr>
          <p:cNvSpPr>
            <a:spLocks noGrp="1"/>
          </p:cNvSpPr>
          <p:nvPr>
            <p:ph idx="1"/>
          </p:nvPr>
        </p:nvSpPr>
        <p:spPr>
          <a:xfrm>
            <a:off x="539750" y="1844675"/>
            <a:ext cx="7921625" cy="3960813"/>
          </a:xfrm>
        </p:spPr>
        <p:txBody>
          <a:bodyPr/>
          <a:lstStyle/>
          <a:p>
            <a:pPr algn="just" eaLnBrk="1" hangingPunct="1"/>
            <a:r>
              <a:rPr lang="tr-TR" altLang="tr-TR" sz="2400">
                <a:latin typeface="Arial" panose="020B0604020202020204" pitchFamily="34" charset="0"/>
                <a:cs typeface="Arial" panose="020B0604020202020204" pitchFamily="34" charset="0"/>
              </a:rPr>
              <a:t>Institutions may, if necessary, make their personnel work outside the daily working hours without overtime pay. In this case, the personnel </a:t>
            </a:r>
            <a:r>
              <a:rPr lang="tr-TR" altLang="tr-TR" sz="2400" b="1" u="sng">
                <a:solidFill>
                  <a:srgbClr val="006600"/>
                </a:solidFill>
                <a:latin typeface="Arial" panose="020B0604020202020204" pitchFamily="34" charset="0"/>
                <a:cs typeface="Arial" panose="020B0604020202020204" pitchFamily="34" charset="0"/>
              </a:rPr>
              <a:t>shall be allowed one day for every eight hours of </a:t>
            </a:r>
            <a:r>
              <a:rPr lang="tr-TR" altLang="tr-TR" sz="2400">
                <a:latin typeface="Arial" panose="020B0604020202020204" pitchFamily="34" charset="0"/>
                <a:cs typeface="Arial" panose="020B0604020202020204" pitchFamily="34" charset="0"/>
              </a:rPr>
              <a:t>overtime work</a:t>
            </a:r>
            <a:r>
              <a:rPr lang="tr-TR" altLang="tr-TR" sz="2400" b="1" u="sng">
                <a:solidFill>
                  <a:srgbClr val="006600"/>
                </a:solidFill>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However, </a:t>
            </a:r>
            <a:r>
              <a:rPr lang="tr-TR" altLang="tr-TR" sz="2400" b="1" u="sng">
                <a:solidFill>
                  <a:srgbClr val="CC3399"/>
                </a:solidFill>
                <a:latin typeface="Arial" panose="020B0604020202020204" pitchFamily="34" charset="0"/>
                <a:cs typeface="Arial" panose="020B0604020202020204" pitchFamily="34" charset="0"/>
              </a:rPr>
              <a:t>at most </a:t>
            </a:r>
            <a:r>
              <a:rPr lang="tr-TR" altLang="tr-TR" sz="2400" b="1" u="sng">
                <a:solidFill>
                  <a:srgbClr val="FF0000"/>
                </a:solidFill>
                <a:latin typeface="Arial" panose="020B0604020202020204" pitchFamily="34" charset="0"/>
                <a:cs typeface="Arial" panose="020B0604020202020204" pitchFamily="34" charset="0"/>
              </a:rPr>
              <a:t>ten days of </a:t>
            </a:r>
            <a:r>
              <a:rPr lang="tr-TR" altLang="tr-TR" sz="2400">
                <a:latin typeface="Arial" panose="020B0604020202020204" pitchFamily="34" charset="0"/>
                <a:cs typeface="Arial" panose="020B0604020202020204" pitchFamily="34" charset="0"/>
              </a:rPr>
              <a:t>the leave to be granted in this way </a:t>
            </a:r>
            <a:r>
              <a:rPr lang="tr-TR" altLang="tr-TR" sz="2400" b="1" u="sng">
                <a:solidFill>
                  <a:srgbClr val="CC3399"/>
                </a:solidFill>
                <a:latin typeface="Arial" panose="020B0604020202020204" pitchFamily="34" charset="0"/>
                <a:cs typeface="Arial" panose="020B0604020202020204" pitchFamily="34" charset="0"/>
              </a:rPr>
              <a:t>can be combined with annual leave and used within the year.</a:t>
            </a:r>
          </a:p>
        </p:txBody>
      </p:sp>
    </p:spTree>
  </p:cSld>
  <p:clrMapOvr>
    <a:masterClrMapping/>
  </p:clrMapOvr>
  <p:transition spd="med">
    <p:wipe dir="d"/>
    <p:sndAc>
      <p:stSnd>
        <p:snd r:embed="rId2" name="camera.wav"/>
      </p:stSnd>
    </p:sndAc>
  </p:transition>
</p:sld>
</file>

<file path=ppt/slides/slide5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3" name="Text Box 3">
            <a:extLst>
              <a:ext uri="{FF2B5EF4-FFF2-40B4-BE49-F238E27FC236}">
                <a16:creationId xmlns:a16="http://schemas.microsoft.com/office/drawing/2014/main" id="{50DA2CA3-07AE-4291-B37D-7A7924A8B04B}"/>
              </a:ext>
            </a:extLst>
          </p:cNvPr>
          <p:cNvSpPr txBox="1">
            <a:spLocks noChangeArrowheads="1"/>
          </p:cNvSpPr>
          <p:nvPr/>
        </p:nvSpPr>
        <p:spPr bwMode="auto">
          <a:xfrm>
            <a:off x="468313" y="2420938"/>
            <a:ext cx="7775575" cy="1138237"/>
          </a:xfrm>
          <a:prstGeom prst="rect">
            <a:avLst/>
          </a:prstGeom>
          <a:noFill/>
          <a:ln w="9525">
            <a:noFill/>
            <a:miter lim="800000"/>
            <a:headEnd/>
            <a:tailEnd/>
          </a:ln>
          <a:effectLst/>
        </p:spPr>
        <p:txBody>
          <a:bodyPr>
            <a:spAutoFit/>
          </a:bodyPr>
          <a:lstStyle/>
          <a:p>
            <a:pPr algn="ctr" eaLnBrk="1" hangingPunct="1">
              <a:spcBef>
                <a:spcPct val="50000"/>
              </a:spcBef>
              <a:defRPr/>
            </a:pPr>
            <a:r>
              <a:rPr lang="tr-TR" sz="3400" i="1" dirty="0">
                <a:solidFill>
                  <a:srgbClr val="FF0000"/>
                </a:solidFill>
                <a:effectLst>
                  <a:outerShdw blurRad="38100" dist="38100" dir="2700000" algn="tl">
                    <a:srgbClr val="C0C0C0"/>
                  </a:outerShdw>
                </a:effectLst>
                <a:latin typeface="Comic Sans MS" pitchFamily="66" charset="0"/>
                <a:cs typeface="Arial" charset="0"/>
              </a:rPr>
              <a:t>Thank you and I wish you success in your professional life...</a:t>
            </a:r>
          </a:p>
        </p:txBody>
      </p:sp>
    </p:spTree>
  </p:cSld>
  <p:clrMapOvr>
    <a:masterClrMapping/>
  </p:clrMapOvr>
  <p:transition advClick="0"/>
</p:sld>
</file>

<file path=ppt/slides/slide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32CFF705-B728-40F2-859D-DF8B6810ED40}"/>
              </a:ext>
            </a:extLst>
          </p:cNvPr>
          <p:cNvSpPr>
            <a:spLocks noGrp="1"/>
          </p:cNvSpPr>
          <p:nvPr>
            <p:ph type="title"/>
          </p:nvPr>
        </p:nvSpPr>
        <p:spPr>
          <a:xfrm>
            <a:off x="539750" y="59372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2291" name="Rectangle 3">
            <a:extLst>
              <a:ext uri="{FF2B5EF4-FFF2-40B4-BE49-F238E27FC236}">
                <a16:creationId xmlns:a16="http://schemas.microsoft.com/office/drawing/2014/main" id="{1744FD34-DE9A-4FDD-9E33-74F3BB892E9D}"/>
              </a:ext>
            </a:extLst>
          </p:cNvPr>
          <p:cNvSpPr>
            <a:spLocks noGrp="1"/>
          </p:cNvSpPr>
          <p:nvPr>
            <p:ph idx="1"/>
          </p:nvPr>
        </p:nvSpPr>
        <p:spPr>
          <a:xfrm>
            <a:off x="611188" y="1628775"/>
            <a:ext cx="7921625" cy="5040313"/>
          </a:xfrm>
        </p:spPr>
        <p:txBody>
          <a:bodyPr/>
          <a:lstStyle/>
          <a:p>
            <a:pPr algn="just" eaLnBrk="1" hangingPunct="1"/>
            <a:r>
              <a:rPr lang="tr-TR" altLang="tr-TR" sz="2400" b="1">
                <a:solidFill>
                  <a:srgbClr val="660066"/>
                </a:solidFill>
                <a:latin typeface="Arial" panose="020B0604020202020204" pitchFamily="34" charset="0"/>
                <a:cs typeface="Arial" panose="020B0604020202020204" pitchFamily="34" charset="0"/>
              </a:rPr>
              <a:t>Dashboard </a:t>
            </a:r>
            <a:r>
              <a:rPr lang="tr-TR" altLang="tr-TR" sz="2400">
                <a:latin typeface="Arial" panose="020B0604020202020204" pitchFamily="34" charset="0"/>
                <a:cs typeface="Arial" panose="020B0604020202020204" pitchFamily="34" charset="0"/>
              </a:rPr>
              <a:t>The DMK </a:t>
            </a:r>
            <a:r>
              <a:rPr lang="tr-TR" altLang="tr-TR" sz="2400">
                <a:latin typeface="Arial" panose="020B0604020202020204" pitchFamily="34" charset="0"/>
                <a:cs typeface="Arial" panose="020B0604020202020204" pitchFamily="34" charset="0"/>
              </a:rPr>
              <a:t>has developed </a:t>
            </a:r>
            <a:r>
              <a:rPr lang="tr-TR" altLang="tr-TR" sz="2400" b="1">
                <a:latin typeface="Arial" panose="020B0604020202020204" pitchFamily="34" charset="0"/>
                <a:cs typeface="Arial" panose="020B0604020202020204" pitchFamily="34" charset="0"/>
              </a:rPr>
              <a:t>a table of fifteen grades</a:t>
            </a:r>
            <a:r>
              <a:rPr lang="tr-TR" altLang="tr-TR" sz="2400">
                <a:latin typeface="Arial" panose="020B0604020202020204" pitchFamily="34" charset="0"/>
                <a:cs typeface="Arial" panose="020B0604020202020204" pitchFamily="34" charset="0"/>
              </a:rPr>
              <a:t>. This table is applied to all service classes covered by the Law. The table includes indicators and grades that determine the beginning and end of each grade.</a:t>
            </a:r>
          </a:p>
          <a:p>
            <a:pPr algn="just" eaLnBrk="1" hangingPunct="1"/>
            <a:r>
              <a:rPr lang="tr-TR" altLang="tr-TR" sz="2400">
                <a:latin typeface="Arial" panose="020B0604020202020204" pitchFamily="34" charset="0"/>
                <a:cs typeface="Arial" panose="020B0604020202020204" pitchFamily="34" charset="0"/>
              </a:rPr>
              <a:t>In the Turkish public personnel system, the degrees of the acquired right to enter and rise in the ranks of civil servants </a:t>
            </a:r>
            <a:r>
              <a:rPr lang="tr-TR" altLang="tr-TR" sz="2400" b="1" u="sng">
                <a:solidFill>
                  <a:srgbClr val="006600"/>
                </a:solidFill>
                <a:latin typeface="Arial" panose="020B0604020202020204" pitchFamily="34" charset="0"/>
                <a:cs typeface="Arial" panose="020B0604020202020204" pitchFamily="34" charset="0"/>
              </a:rPr>
              <a:t>are determined according to the type, duration and quality of their education</a:t>
            </a:r>
            <a:r>
              <a:rPr lang="tr-TR" altLang="tr-TR" sz="2400">
                <a:solidFill>
                  <a:srgbClr val="006600"/>
                </a:solidFill>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Thus, </a:t>
            </a:r>
            <a:r>
              <a:rPr lang="tr-TR" altLang="tr-TR" sz="2400" u="sng">
                <a:latin typeface="Arial" panose="020B0604020202020204" pitchFamily="34" charset="0"/>
                <a:cs typeface="Arial" panose="020B0604020202020204" pitchFamily="34" charset="0"/>
              </a:rPr>
              <a:t>the pension regime </a:t>
            </a:r>
            <a:r>
              <a:rPr lang="tr-TR" altLang="tr-TR" sz="2400">
                <a:latin typeface="Arial" panose="020B0604020202020204" pitchFamily="34" charset="0"/>
                <a:cs typeface="Arial" panose="020B0604020202020204" pitchFamily="34" charset="0"/>
              </a:rPr>
              <a:t>is </a:t>
            </a:r>
            <a:r>
              <a:rPr lang="tr-TR" altLang="tr-TR" sz="2400">
                <a:latin typeface="Arial" panose="020B0604020202020204" pitchFamily="34" charset="0"/>
                <a:cs typeface="Arial" panose="020B0604020202020204" pitchFamily="34" charset="0"/>
              </a:rPr>
              <a:t>directly </a:t>
            </a:r>
            <a:r>
              <a:rPr lang="tr-TR" altLang="tr-TR" sz="2400">
                <a:latin typeface="Arial" panose="020B0604020202020204" pitchFamily="34" charset="0"/>
                <a:cs typeface="Arial" panose="020B0604020202020204" pitchFamily="34" charset="0"/>
              </a:rPr>
              <a:t>linked to </a:t>
            </a:r>
            <a:r>
              <a:rPr lang="tr-TR" altLang="tr-TR" sz="2400" b="1">
                <a:latin typeface="Arial" panose="020B0604020202020204" pitchFamily="34" charset="0"/>
                <a:cs typeface="Arial" panose="020B0604020202020204" pitchFamily="34" charset="0"/>
              </a:rPr>
              <a:t>educational attainment </a:t>
            </a:r>
            <a:r>
              <a:rPr lang="tr-TR" altLang="tr-TR" sz="2400">
                <a:latin typeface="Arial" panose="020B0604020202020204" pitchFamily="34" charset="0"/>
                <a:cs typeface="Arial" panose="020B0604020202020204" pitchFamily="34" charset="0"/>
              </a:rPr>
              <a:t>and all types of education are rewarded (Article 36).</a:t>
            </a:r>
          </a:p>
          <a:p>
            <a:pPr algn="just" eaLnBrk="1" hangingPunct="1"/>
            <a:endParaRPr lang="tr-TR" altLang="tr-TR" sz="2400" b="1">
              <a:solidFill>
                <a:srgbClr val="660066"/>
              </a:solidFill>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1196407F-417E-4A9E-A200-BA8BF352BCE2}"/>
              </a:ext>
            </a:extLst>
          </p:cNvPr>
          <p:cNvSpPr>
            <a:spLocks noGrp="1"/>
          </p:cNvSpPr>
          <p:nvPr>
            <p:ph type="title"/>
          </p:nvPr>
        </p:nvSpPr>
        <p:spPr>
          <a:xfrm>
            <a:off x="457200" y="476250"/>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3315" name="Rectangle 3">
            <a:extLst>
              <a:ext uri="{FF2B5EF4-FFF2-40B4-BE49-F238E27FC236}">
                <a16:creationId xmlns:a16="http://schemas.microsoft.com/office/drawing/2014/main" id="{BA78E3AE-151B-4E16-A8A6-7C3D5275018A}"/>
              </a:ext>
            </a:extLst>
          </p:cNvPr>
          <p:cNvSpPr>
            <a:spLocks noGrp="1"/>
          </p:cNvSpPr>
          <p:nvPr>
            <p:ph idx="1"/>
          </p:nvPr>
        </p:nvSpPr>
        <p:spPr>
          <a:xfrm>
            <a:off x="611188" y="1268413"/>
            <a:ext cx="7921625" cy="5329237"/>
          </a:xfrm>
        </p:spPr>
        <p:txBody>
          <a:bodyPr/>
          <a:lstStyle/>
          <a:p>
            <a:pPr algn="just" eaLnBrk="1" hangingPunct="1"/>
            <a:r>
              <a:rPr lang="tr-TR" altLang="tr-TR" sz="2400" b="1">
                <a:solidFill>
                  <a:srgbClr val="660066"/>
                </a:solidFill>
                <a:latin typeface="Arial" panose="020B0604020202020204" pitchFamily="34" charset="0"/>
                <a:cs typeface="Arial" panose="020B0604020202020204" pitchFamily="34" charset="0"/>
              </a:rPr>
              <a:t>Coefficient system: </a:t>
            </a:r>
            <a:r>
              <a:rPr lang="tr-TR" altLang="tr-TR" sz="2400">
                <a:latin typeface="Arial" panose="020B0604020202020204" pitchFamily="34" charset="0"/>
                <a:cs typeface="Arial" panose="020B0604020202020204" pitchFamily="34" charset="0"/>
              </a:rPr>
              <a:t>One of the important features of the salary and remuneration regime established by the DMK is </a:t>
            </a:r>
            <a:r>
              <a:rPr lang="tr-TR" altLang="tr-TR" sz="2400">
                <a:latin typeface="Arial" panose="020B0604020202020204" pitchFamily="34" charset="0"/>
                <a:cs typeface="Arial" panose="020B0604020202020204" pitchFamily="34" charset="0"/>
              </a:rPr>
              <a:t>the adoption of a </a:t>
            </a:r>
            <a:r>
              <a:rPr lang="tr-TR" altLang="tr-TR" sz="2400" b="1" u="sng">
                <a:solidFill>
                  <a:srgbClr val="CC3399"/>
                </a:solidFill>
                <a:latin typeface="Arial" panose="020B0604020202020204" pitchFamily="34" charset="0"/>
                <a:cs typeface="Arial" panose="020B0604020202020204" pitchFamily="34" charset="0"/>
              </a:rPr>
              <a:t>variable coefficient </a:t>
            </a:r>
            <a:r>
              <a:rPr lang="tr-TR" altLang="tr-TR" sz="2400">
                <a:latin typeface="Arial" panose="020B0604020202020204" pitchFamily="34" charset="0"/>
                <a:cs typeface="Arial" panose="020B0604020202020204" pitchFamily="34" charset="0"/>
              </a:rPr>
              <a:t>system. Accordingly, a coefficient is applied to convert the indicative figures in the table of indicators of the classes into monthly amounts (gross). </a:t>
            </a:r>
          </a:p>
          <a:p>
            <a:pPr algn="just" eaLnBrk="1" hangingPunct="1"/>
            <a:r>
              <a:rPr lang="tr-TR" altLang="tr-TR" sz="2400">
                <a:latin typeface="Arial" panose="020B0604020202020204" pitchFamily="34" charset="0"/>
                <a:cs typeface="Arial" panose="020B0604020202020204" pitchFamily="34" charset="0"/>
              </a:rPr>
              <a:t>While </a:t>
            </a:r>
            <a:r>
              <a:rPr lang="tr-TR" altLang="tr-TR" sz="2400">
                <a:latin typeface="Arial" panose="020B0604020202020204" pitchFamily="34" charset="0"/>
                <a:cs typeface="Arial" panose="020B0604020202020204" pitchFamily="34" charset="0"/>
              </a:rPr>
              <a:t>this coefficient </a:t>
            </a:r>
            <a:r>
              <a:rPr lang="tr-TR" altLang="tr-TR" sz="2400">
                <a:latin typeface="Arial" panose="020B0604020202020204" pitchFamily="34" charset="0"/>
                <a:cs typeface="Arial" panose="020B0604020202020204" pitchFamily="34" charset="0"/>
              </a:rPr>
              <a:t>used to be determined by the Budget Law every year, taking into account </a:t>
            </a:r>
            <a:r>
              <a:rPr lang="tr-TR" altLang="tr-TR" sz="2400" b="1">
                <a:latin typeface="Arial" panose="020B0604020202020204" pitchFamily="34" charset="0"/>
                <a:cs typeface="Arial" panose="020B0604020202020204" pitchFamily="34" charset="0"/>
              </a:rPr>
              <a:t>the economic development of the country, general living conditions and the financial means of the State</a:t>
            </a:r>
            <a:r>
              <a:rPr lang="tr-TR" altLang="tr-TR" sz="2400">
                <a:latin typeface="Arial" panose="020B0604020202020204" pitchFamily="34" charset="0"/>
                <a:cs typeface="Arial" panose="020B0604020202020204" pitchFamily="34" charset="0"/>
              </a:rPr>
              <a:t>, it has been determined in collective </a:t>
            </a:r>
            <a:r>
              <a:rPr lang="tr-TR" altLang="tr-TR" sz="2400" b="1" u="sng">
                <a:solidFill>
                  <a:srgbClr val="FF3300"/>
                </a:solidFill>
                <a:latin typeface="Arial" panose="020B0604020202020204" pitchFamily="34" charset="0"/>
                <a:cs typeface="Arial" panose="020B0604020202020204" pitchFamily="34" charset="0"/>
              </a:rPr>
              <a:t>agreements</a:t>
            </a:r>
            <a:r>
              <a:rPr lang="tr-TR" altLang="tr-TR" sz="2400">
                <a:latin typeface="Arial" panose="020B0604020202020204" pitchFamily="34" charset="0"/>
                <a:cs typeface="Arial" panose="020B0604020202020204" pitchFamily="34" charset="0"/>
              </a:rPr>
              <a:t> since 2012 with the introduction of the collective bargaining system</a:t>
            </a:r>
            <a:r>
              <a:rPr lang="tr-TR" altLang="tr-TR" sz="2400">
                <a:latin typeface="Arial" panose="020B0604020202020204" pitchFamily="34" charset="0"/>
                <a:cs typeface="Arial" panose="020B0604020202020204" pitchFamily="34" charset="0"/>
              </a:rPr>
              <a:t>. In addition, base salaries and seniority salaries are paid in accordance with the coefficient determined by the Decree Law No. 375.</a:t>
            </a:r>
          </a:p>
          <a:p>
            <a:pPr algn="just" eaLnBrk="1" hangingPunct="1"/>
            <a:endParaRPr lang="tr-TR" altLang="tr-TR" sz="2400">
              <a:latin typeface="Arial" panose="020B0604020202020204" pitchFamily="34" charset="0"/>
              <a:cs typeface="Arial" panose="020B0604020202020204" pitchFamily="34" charset="0"/>
            </a:endParaRPr>
          </a:p>
          <a:p>
            <a:pPr algn="just" eaLnBrk="1" hangingPunct="1"/>
            <a:endParaRPr lang="tr-TR" altLang="tr-TR" sz="24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5167B74D-6C2C-44B7-BBF0-E1170E873FBD}"/>
              </a:ext>
            </a:extLst>
          </p:cNvPr>
          <p:cNvSpPr>
            <a:spLocks noGrp="1"/>
          </p:cNvSpPr>
          <p:nvPr>
            <p:ph type="title"/>
          </p:nvPr>
        </p:nvSpPr>
        <p:spPr>
          <a:xfrm>
            <a:off x="468313" y="1162050"/>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4339" name="Rectangle 3">
            <a:extLst>
              <a:ext uri="{FF2B5EF4-FFF2-40B4-BE49-F238E27FC236}">
                <a16:creationId xmlns:a16="http://schemas.microsoft.com/office/drawing/2014/main" id="{65EC09D5-C4E0-4E1B-89F4-E2DEBD8E3426}"/>
              </a:ext>
            </a:extLst>
          </p:cNvPr>
          <p:cNvSpPr>
            <a:spLocks noGrp="1"/>
          </p:cNvSpPr>
          <p:nvPr>
            <p:ph idx="1"/>
          </p:nvPr>
        </p:nvSpPr>
        <p:spPr>
          <a:xfrm>
            <a:off x="611188" y="2060575"/>
            <a:ext cx="7921625" cy="3529013"/>
          </a:xfrm>
        </p:spPr>
        <p:txBody>
          <a:bodyPr/>
          <a:lstStyle/>
          <a:p>
            <a:pPr algn="just" eaLnBrk="1" hangingPunct="1"/>
            <a:r>
              <a:rPr lang="tr-TR" altLang="tr-TR" sz="2800" b="1">
                <a:solidFill>
                  <a:srgbClr val="660066"/>
                </a:solidFill>
                <a:latin typeface="Arial" panose="020B0604020202020204" pitchFamily="34" charset="0"/>
                <a:cs typeface="Arial" panose="020B0604020202020204" pitchFamily="34" charset="0"/>
              </a:rPr>
              <a:t>Additional indicators: </a:t>
            </a:r>
            <a:r>
              <a:rPr lang="tr-TR" altLang="tr-TR" sz="2400">
                <a:latin typeface="Arial" panose="020B0604020202020204" pitchFamily="34" charset="0"/>
                <a:cs typeface="Arial" panose="020B0604020202020204" pitchFamily="34" charset="0"/>
              </a:rPr>
              <a:t>One of the exceptions to the single wage principle is </a:t>
            </a:r>
            <a:r>
              <a:rPr lang="tr-TR" altLang="tr-TR" sz="2400" b="1">
                <a:latin typeface="Arial" panose="020B0604020202020204" pitchFamily="34" charset="0"/>
                <a:cs typeface="Arial" panose="020B0604020202020204" pitchFamily="34" charset="0"/>
              </a:rPr>
              <a:t>the adoption of additional indicators for certain positions</a:t>
            </a:r>
            <a:r>
              <a:rPr lang="tr-TR" altLang="tr-TR" sz="2400">
                <a:latin typeface="Arial" panose="020B0604020202020204" pitchFamily="34" charset="0"/>
                <a:cs typeface="Arial" panose="020B0604020202020204" pitchFamily="34" charset="0"/>
              </a:rPr>
              <a:t>. </a:t>
            </a:r>
            <a:r>
              <a:rPr lang="tr-TR" altLang="tr-TR" sz="2400">
                <a:latin typeface="Arial" panose="020B0604020202020204" pitchFamily="34" charset="0"/>
                <a:cs typeface="Arial" panose="020B0604020202020204" pitchFamily="34" charset="0"/>
              </a:rPr>
              <a:t>The scope of application of additional indicators was initially kept narrow and applied only to certain grades of the General Administrative Services Class, but over time, the scope of application was </a:t>
            </a:r>
            <a:r>
              <a:rPr lang="tr-TR" altLang="tr-TR" sz="2400" u="sng">
                <a:latin typeface="Arial" panose="020B0604020202020204" pitchFamily="34" charset="0"/>
                <a:cs typeface="Arial" panose="020B0604020202020204" pitchFamily="34" charset="0"/>
              </a:rPr>
              <a:t>expanded and </a:t>
            </a:r>
            <a:r>
              <a:rPr lang="tr-TR" altLang="tr-TR" sz="2400">
                <a:latin typeface="Arial" panose="020B0604020202020204" pitchFamily="34" charset="0"/>
                <a:cs typeface="Arial" panose="020B0604020202020204" pitchFamily="34" charset="0"/>
              </a:rPr>
              <a:t>started to be applied to other service classes.</a:t>
            </a:r>
          </a:p>
          <a:p>
            <a:pPr algn="just"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slides/slide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03F26061-9401-43D4-8ED3-377FC4EEA1A3}"/>
              </a:ext>
            </a:extLst>
          </p:cNvPr>
          <p:cNvSpPr>
            <a:spLocks noGrp="1"/>
          </p:cNvSpPr>
          <p:nvPr>
            <p:ph type="title"/>
          </p:nvPr>
        </p:nvSpPr>
        <p:spPr>
          <a:xfrm>
            <a:off x="468313" y="765175"/>
            <a:ext cx="8229600" cy="650875"/>
          </a:xfrm>
        </p:spPr>
        <p:txBody>
          <a:bodyPr/>
          <a:lstStyle/>
          <a:p>
            <a:pPr algn="ctr" eaLnBrk="1" hangingPunct="1">
              <a:defRPr/>
            </a:pPr>
            <a:r>
              <a:rPr lang="tr-TR" sz="3600" b="1" dirty="0">
                <a:solidFill>
                  <a:srgbClr val="FF0000"/>
                </a:solidFill>
                <a:effectLst>
                  <a:outerShdw blurRad="38100" dist="38100" dir="2700000" algn="tl">
                    <a:srgbClr val="000000">
                      <a:alpha val="43137"/>
                    </a:srgbClr>
                  </a:outerShdw>
                </a:effectLst>
              </a:rPr>
              <a:t>FINANCIAL RIGHTS </a:t>
            </a:r>
            <a:endParaRPr lang="tr-TR" sz="3600" dirty="0">
              <a:solidFill>
                <a:srgbClr val="FF0000"/>
              </a:solidFill>
              <a:effectLst>
                <a:outerShdw blurRad="38100" dist="38100" dir="2700000" algn="tl">
                  <a:srgbClr val="000000">
                    <a:alpha val="43137"/>
                  </a:srgbClr>
                </a:outerShdw>
              </a:effectLst>
            </a:endParaRPr>
          </a:p>
        </p:txBody>
      </p:sp>
      <p:sp>
        <p:nvSpPr>
          <p:cNvPr id="15363" name="Rectangle 3">
            <a:extLst>
              <a:ext uri="{FF2B5EF4-FFF2-40B4-BE49-F238E27FC236}">
                <a16:creationId xmlns:a16="http://schemas.microsoft.com/office/drawing/2014/main" id="{C77DF197-A182-412A-A497-7935F65D7CEB}"/>
              </a:ext>
            </a:extLst>
          </p:cNvPr>
          <p:cNvSpPr>
            <a:spLocks noGrp="1"/>
          </p:cNvSpPr>
          <p:nvPr>
            <p:ph idx="1"/>
          </p:nvPr>
        </p:nvSpPr>
        <p:spPr>
          <a:xfrm>
            <a:off x="611188" y="1700213"/>
            <a:ext cx="7921625" cy="4518025"/>
          </a:xfrm>
        </p:spPr>
        <p:txBody>
          <a:bodyPr/>
          <a:lstStyle/>
          <a:p>
            <a:pPr algn="just" eaLnBrk="1" hangingPunct="1"/>
            <a:r>
              <a:rPr lang="tr-TR" altLang="tr-TR" sz="2400">
                <a:latin typeface="Arial" panose="020B0604020202020204" pitchFamily="34" charset="0"/>
                <a:cs typeface="Arial" panose="020B0604020202020204" pitchFamily="34" charset="0"/>
              </a:rPr>
              <a:t>Supplementary indicators </a:t>
            </a:r>
            <a:r>
              <a:rPr lang="tr-TR" altLang="tr-TR" sz="2400">
                <a:solidFill>
                  <a:srgbClr val="9933FF"/>
                </a:solidFill>
                <a:latin typeface="Arial" panose="020B0604020202020204" pitchFamily="34" charset="0"/>
                <a:cs typeface="Arial" panose="020B0604020202020204" pitchFamily="34" charset="0"/>
              </a:rPr>
              <a:t>are payments made in addition to the salary, such as salary, depending on the position.</a:t>
            </a:r>
            <a:r>
              <a:rPr lang="tr-TR" altLang="tr-TR" sz="2400">
                <a:latin typeface="Arial" panose="020B0604020202020204" pitchFamily="34" charset="0"/>
                <a:cs typeface="Arial" panose="020B0604020202020204" pitchFamily="34" charset="0"/>
              </a:rPr>
              <a:t> They are not provided for all civil servants, but for civil servants in certain positions. According to the Law, the salaries of the personnel in the staff of the institutions covered by the Law </a:t>
            </a:r>
            <a:r>
              <a:rPr lang="tr-TR" altLang="tr-TR" sz="2400">
                <a:latin typeface="Arial" panose="020B0604020202020204" pitchFamily="34" charset="0"/>
                <a:cs typeface="Arial" panose="020B0604020202020204" pitchFamily="34" charset="0"/>
              </a:rPr>
              <a:t>are paid based on </a:t>
            </a:r>
            <a:r>
              <a:rPr lang="tr-TR" altLang="tr-TR" sz="2400" b="1">
                <a:latin typeface="Arial" panose="020B0604020202020204" pitchFamily="34" charset="0"/>
                <a:cs typeface="Arial" panose="020B0604020202020204" pitchFamily="34" charset="0"/>
              </a:rPr>
              <a:t>the indicator figures calculated by </a:t>
            </a:r>
            <a:r>
              <a:rPr lang="tr-TR" altLang="tr-TR" sz="2400">
                <a:latin typeface="Arial" panose="020B0604020202020204" pitchFamily="34" charset="0"/>
                <a:cs typeface="Arial" panose="020B0604020202020204" pitchFamily="34" charset="0"/>
              </a:rPr>
              <a:t>taking into account the service classes, types of duties and management responsibility and by </a:t>
            </a:r>
            <a:r>
              <a:rPr lang="tr-TR" altLang="tr-TR" sz="2400" b="1">
                <a:latin typeface="Arial" panose="020B0604020202020204" pitchFamily="34" charset="0"/>
                <a:cs typeface="Arial" panose="020B0604020202020204" pitchFamily="34" charset="0"/>
              </a:rPr>
              <a:t>adding additional indicators to the monthly indicator figures</a:t>
            </a:r>
            <a:r>
              <a:rPr lang="tr-TR" altLang="tr-TR" sz="2400">
                <a:latin typeface="Arial" panose="020B0604020202020204" pitchFamily="34" charset="0"/>
                <a:cs typeface="Arial" panose="020B0604020202020204" pitchFamily="34" charset="0"/>
              </a:rPr>
              <a:t>. </a:t>
            </a:r>
          </a:p>
          <a:p>
            <a:pPr algn="just" eaLnBrk="1" hangingPunct="1"/>
            <a:r>
              <a:rPr lang="tr-TR" altLang="tr-TR" sz="2400">
                <a:latin typeface="Arial" panose="020B0604020202020204" pitchFamily="34" charset="0"/>
                <a:cs typeface="Arial" panose="020B0604020202020204" pitchFamily="34" charset="0"/>
              </a:rPr>
              <a:t>Additional indicators </a:t>
            </a:r>
            <a:r>
              <a:rPr lang="tr-TR" altLang="tr-TR" sz="2400" b="1" u="sng">
                <a:solidFill>
                  <a:srgbClr val="FF3300"/>
                </a:solidFill>
                <a:latin typeface="Arial" panose="020B0604020202020204" pitchFamily="34" charset="0"/>
                <a:cs typeface="Arial" panose="020B0604020202020204" pitchFamily="34" charset="0"/>
              </a:rPr>
              <a:t>shall be paid </a:t>
            </a:r>
            <a:r>
              <a:rPr lang="tr-TR" altLang="tr-TR" sz="2400">
                <a:latin typeface="Arial" panose="020B0604020202020204" pitchFamily="34" charset="0"/>
                <a:cs typeface="Arial" panose="020B0604020202020204" pitchFamily="34" charset="0"/>
              </a:rPr>
              <a:t>to those concerned </a:t>
            </a:r>
            <a:r>
              <a:rPr lang="tr-TR" altLang="tr-TR" sz="2400" b="1" u="sng">
                <a:solidFill>
                  <a:srgbClr val="FF3300"/>
                </a:solidFill>
                <a:latin typeface="Arial" panose="020B0604020202020204" pitchFamily="34" charset="0"/>
                <a:cs typeface="Arial" panose="020B0604020202020204" pitchFamily="34" charset="0"/>
              </a:rPr>
              <a:t>as long as they remain in the specified classes and positions.</a:t>
            </a:r>
          </a:p>
          <a:p>
            <a:pPr algn="just" eaLnBrk="1" hangingPunct="1"/>
            <a:endParaRPr lang="tr-TR" altLang="tr-TR" sz="2800">
              <a:latin typeface="Arial" panose="020B0604020202020204" pitchFamily="34" charset="0"/>
              <a:cs typeface="Arial" panose="020B0604020202020204" pitchFamily="34" charset="0"/>
            </a:endParaRPr>
          </a:p>
        </p:txBody>
      </p:sp>
    </p:spTree>
  </p:cSld>
  <p:clrMapOvr>
    <a:masterClrMapping/>
  </p:clrMapOvr>
  <p:transition spd="med">
    <p:wipe dir="d"/>
    <p:sndAc>
      <p:stSnd>
        <p:snd r:embed="rId2" name="camera.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ap:Properties xmlns:vt="http://schemas.openxmlformats.org/officeDocument/2006/docPropsVTypes" xmlns:ap="http://schemas.openxmlformats.org/officeDocument/2006/extended-properties">
  <ap:Template>Flow</ap:Template>
  <ap:TotalTime>8468</ap:TotalTime>
  <ap:Words>2729</ap:Words>
  <ap:Application>Microsoft Office PowerPoint</ap:Application>
  <ap:PresentationFormat>Ekran Gösterisi (4:3)</ap:PresentationFormat>
  <ap:Paragraphs>295</ap:Paragraphs>
  <ap:Slides>53</ap:Slides>
  <ap:Notes>0</ap:Notes>
  <ap:HiddenSlides>0</ap:HiddenSlides>
  <ap:MMClips>0</ap:MMClips>
  <ap:ScaleCrop>false</ap:ScaleCrop>
  <ap:HeadingPairs>
    <vt:vector baseType="variant" size="6">
      <vt:variant>
        <vt:lpstr>Kullanılan Yazı Tipleri</vt:lpstr>
      </vt:variant>
      <vt:variant>
        <vt:i4>9</vt:i4>
      </vt:variant>
      <vt:variant>
        <vt:lpstr>Tema</vt:lpstr>
      </vt:variant>
      <vt:variant>
        <vt:i4>1</vt:i4>
      </vt:variant>
      <vt:variant>
        <vt:lpstr>Slayt Başlıkları</vt:lpstr>
      </vt:variant>
      <vt:variant>
        <vt:i4>53</vt:i4>
      </vt:variant>
    </vt:vector>
  </ap:HeadingPairs>
  <ap:TitlesOfParts>
    <vt:vector baseType="lpstr" size="63">
      <vt:lpstr>Arial</vt:lpstr>
      <vt:lpstr>Calibri</vt:lpstr>
      <vt:lpstr>Comic Sans MS</vt:lpstr>
      <vt:lpstr>Constantia</vt:lpstr>
      <vt:lpstr>Georgia</vt:lpstr>
      <vt:lpstr>Monotype Sorts</vt:lpstr>
      <vt:lpstr>Times New Roman</vt:lpstr>
      <vt:lpstr>Wingdings</vt:lpstr>
      <vt:lpstr>Wingdings 2</vt:lpstr>
      <vt:lpstr>Akış</vt:lpstr>
      <vt:lpstr>PowerPoint Sunusu</vt:lpstr>
      <vt:lpstr>MALİ HAKLAR </vt:lpstr>
      <vt:lpstr>MALİ HAKLAR </vt:lpstr>
      <vt:lpstr>MALİ HAKLAR </vt:lpstr>
      <vt:lpstr>MALİ HAKLAR </vt:lpstr>
      <vt:lpstr>MALİ HAKLAR </vt:lpstr>
      <vt:lpstr>MALİ HAKLAR </vt:lpstr>
      <vt:lpstr>MALİ HAKLAR </vt:lpstr>
      <vt:lpstr>MALİ HAKLAR </vt:lpstr>
      <vt:lpstr>MALİ HAKLAR </vt:lpstr>
      <vt:lpstr>MALİ HAKLAR </vt:lpstr>
      <vt:lpstr>MALİ HAKLAR </vt:lpstr>
      <vt:lpstr>PowerPoint Sunusu</vt:lpstr>
      <vt:lpstr>AYLIK </vt:lpstr>
      <vt:lpstr>MEMUR AYLIĞININ BAZI ÖZELLİKLERİ</vt:lpstr>
      <vt:lpstr>MEMUR AYLIĞININ BAZI ÖZELLİKLERİ</vt:lpstr>
      <vt:lpstr>MEMUR AYLIĞININ BAZI ÖZELLİKLERİ</vt:lpstr>
      <vt:lpstr>MEMUR AYLIĞININ BAZI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Aday Memurların Aylıkları  </vt:lpstr>
      <vt:lpstr>Kademe İlerlemesinde Verilecek Aylık </vt:lpstr>
      <vt:lpstr>Derece Değişikliğinde Verilecek Aylık </vt:lpstr>
      <vt:lpstr>Derece Değişikliğinde Verilecek Aylık </vt:lpstr>
      <vt:lpstr>Derece Değişikliğinde Verilecek Aylık </vt:lpstr>
      <vt:lpstr>Kademe İlerlemesinde Aylığa Hak Kazanma</vt:lpstr>
      <vt:lpstr>Açıktan Atamada Aylığa Hak Kazanma</vt:lpstr>
      <vt:lpstr>Görev Yeri Değiştirilen Memurların  Aylıkları </vt:lpstr>
      <vt:lpstr>Görev Yeri Değiştirilen Memurların  Aylıkları </vt:lpstr>
      <vt:lpstr>İzin veya Geçici Görevde İken Görev Yeri Değiştirilen Memurların Aylıkları</vt:lpstr>
      <vt:lpstr>Sayman ve Sayman Mutemetlerinin  Devir Süreleri ve Aylıkları</vt:lpstr>
      <vt:lpstr>Vekâlet, İkinci Görev, Aylık ve Ücretleri  ile Diğer Ödemeler </vt:lpstr>
      <vt:lpstr>Vekâlet, İkinci Görev, Aylık ve Ücretleri  ile Diğer Ödemeler </vt:lpstr>
      <vt:lpstr>Vekâlet, İkinci Görev, Aylık ve Ücretleri  ile Diğer Ödemeler </vt:lpstr>
      <vt:lpstr>Yolluk ve Gündelikler ile Ders ve Konferans Ücretleri</vt:lpstr>
      <vt:lpstr>Fazla Çalışma Ücreti</vt:lpstr>
      <vt:lpstr>Fazla Çalışma Ücreti</vt:lpstr>
      <vt:lpstr>PowerPoint Sunusu</vt:lpstr>
    </vt:vector>
  </ap:TitlesOfParts>
  <ap:Company>Hewlett-Packard</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SENDİKAL VE DEMOKRATİK HAKLAR</dc:title>
  <dc:creator>SAĞLIKSEN</dc:creator>
  <lastModifiedBy>Boun</lastModifiedBy>
  <revision>715</revision>
  <dcterms:created xsi:type="dcterms:W3CDTF">2009-07-18T08:08:57.0000000Z</dcterms:created>
  <dcterms:modified xsi:type="dcterms:W3CDTF">2024-08-14T14:04:40.0000000Z</dcterms:modified>
  <keywords>, docId:72DDCE6144CC9DCAF54D7CCBA46F3A7C</keywords>
</coreProperties>
</file>